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handoutMasterIdLst>
    <p:handoutMasterId r:id="rId38"/>
  </p:handoutMasterIdLst>
  <p:sldIdLst>
    <p:sldId id="258" r:id="rId21"/>
    <p:sldId id="259" r:id="rId22"/>
    <p:sldId id="274" r:id="rId23"/>
    <p:sldId id="273" r:id="rId24"/>
    <p:sldId id="267" r:id="rId25"/>
    <p:sldId id="271" r:id="rId26"/>
    <p:sldId id="272" r:id="rId27"/>
    <p:sldId id="284" r:id="rId28"/>
    <p:sldId id="264" r:id="rId29"/>
    <p:sldId id="278" r:id="rId30"/>
    <p:sldId id="276" r:id="rId31"/>
    <p:sldId id="277" r:id="rId32"/>
    <p:sldId id="275" r:id="rId33"/>
    <p:sldId id="279" r:id="rId34"/>
    <p:sldId id="282" r:id="rId35"/>
    <p:sldId id="285" r:id="rId36"/>
    <p:sldId id="281" r:id="rId37"/>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9A"/>
    <a:srgbClr val="005294"/>
    <a:srgbClr val="004F8E"/>
    <a:srgbClr val="005191"/>
    <a:srgbClr val="0E3C75"/>
    <a:srgbClr val="CA0C11"/>
    <a:srgbClr val="A40418"/>
    <a:srgbClr val="D50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18" autoAdjust="0"/>
  </p:normalViewPr>
  <p:slideViewPr>
    <p:cSldViewPr snapToGrid="0" snapToObjects="1">
      <p:cViewPr varScale="1">
        <p:scale>
          <a:sx n="112" d="100"/>
          <a:sy n="112" d="100"/>
        </p:scale>
        <p:origin x="1176" y="192"/>
      </p:cViewPr>
      <p:guideLst>
        <p:guide orient="horz"/>
        <p:guide pos="7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presProps" Target="presProp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EC6BF-855C-1F4B-8DBD-06C607AD78BD}" type="datetimeFigureOut">
              <a:rPr lang="en-US" smtClean="0"/>
              <a:t>7/21/20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3BBE-3564-3841-8D81-9EC032E7ADD0}"/>
              </a:ext>
            </a:extLst>
          </p:cNvPr>
          <p:cNvSpPr>
            <a:spLocks noGrp="1"/>
          </p:cNvSpPr>
          <p:nvPr>
            <p:ph type="title"/>
          </p:nvPr>
        </p:nvSpPr>
        <p:spPr/>
        <p:txBody>
          <a:bodyPr>
            <a:normAutofit fontScale="90000"/>
          </a:bodyPr>
          <a:lstStyle/>
          <a:p>
            <a:r>
              <a:rPr lang="en-US" dirty="0"/>
              <a:t>Planned and lived curricula</a:t>
            </a:r>
            <a:br>
              <a:rPr lang="en-US" dirty="0"/>
            </a:br>
            <a:br>
              <a:rPr lang="en-US" dirty="0"/>
            </a:br>
            <a:r>
              <a:rPr lang="en-US" sz="3100" dirty="0" err="1"/>
              <a:t>Nahachewsky</a:t>
            </a:r>
            <a:br>
              <a:rPr lang="en-US" sz="3100" dirty="0"/>
            </a:br>
            <a:r>
              <a:rPr lang="en-US" sz="3100" dirty="0" err="1"/>
              <a:t>Edci</a:t>
            </a:r>
            <a:r>
              <a:rPr lang="en-US" sz="3100" dirty="0"/>
              <a:t> 532</a:t>
            </a:r>
          </a:p>
        </p:txBody>
      </p:sp>
    </p:spTree>
    <p:extLst>
      <p:ext uri="{BB962C8B-B14F-4D97-AF65-F5344CB8AC3E}">
        <p14:creationId xmlns:p14="http://schemas.microsoft.com/office/powerpoint/2010/main" val="18723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5FD9-0796-BD4B-93C9-4A0CC47B4B64}"/>
              </a:ext>
            </a:extLst>
          </p:cNvPr>
          <p:cNvSpPr>
            <a:spLocks noGrp="1"/>
          </p:cNvSpPr>
          <p:nvPr>
            <p:ph type="title"/>
          </p:nvPr>
        </p:nvSpPr>
        <p:spPr/>
        <p:txBody>
          <a:bodyPr/>
          <a:lstStyle/>
          <a:p>
            <a:r>
              <a:rPr lang="en-US" dirty="0"/>
              <a:t>A useful </a:t>
            </a:r>
            <a:r>
              <a:rPr lang="en-US" dirty="0" err="1"/>
              <a:t>lense</a:t>
            </a:r>
            <a:r>
              <a:rPr lang="en-US" dirty="0"/>
              <a:t>…</a:t>
            </a:r>
          </a:p>
        </p:txBody>
      </p:sp>
      <p:sp>
        <p:nvSpPr>
          <p:cNvPr id="3" name="Content Placeholder 2">
            <a:extLst>
              <a:ext uri="{FF2B5EF4-FFF2-40B4-BE49-F238E27FC236}">
                <a16:creationId xmlns:a16="http://schemas.microsoft.com/office/drawing/2014/main" id="{58642312-CCE6-4D47-84C1-9945C40A31A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5504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AB68-1381-0149-9E78-C09FEEBDDD48}"/>
              </a:ext>
            </a:extLst>
          </p:cNvPr>
          <p:cNvSpPr>
            <a:spLocks noGrp="1"/>
          </p:cNvSpPr>
          <p:nvPr>
            <p:ph type="title"/>
          </p:nvPr>
        </p:nvSpPr>
        <p:spPr/>
        <p:txBody>
          <a:bodyPr/>
          <a:lstStyle/>
          <a:p>
            <a:r>
              <a:rPr lang="en-US" dirty="0"/>
              <a:t>Live(d) Curriculum</a:t>
            </a:r>
          </a:p>
        </p:txBody>
      </p:sp>
      <p:sp>
        <p:nvSpPr>
          <p:cNvPr id="3" name="Content Placeholder 2">
            <a:extLst>
              <a:ext uri="{FF2B5EF4-FFF2-40B4-BE49-F238E27FC236}">
                <a16:creationId xmlns:a16="http://schemas.microsoft.com/office/drawing/2014/main" id="{5E44C808-3D7D-F647-B66E-072E241ECA91}"/>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CA" dirty="0"/>
              <a:t>Ted Aoki (1996/2005) made the call for multiple meanings of the word, </a:t>
            </a:r>
            <a:r>
              <a:rPr lang="en-CA" i="1" dirty="0"/>
              <a:t>curriculum</a:t>
            </a:r>
            <a:r>
              <a:rPr lang="en-CA" dirty="0"/>
              <a:t>. </a:t>
            </a:r>
          </a:p>
          <a:p>
            <a:pPr>
              <a:buFont typeface="Courier New" panose="02070309020205020404" pitchFamily="49" charset="0"/>
              <a:buChar char="o"/>
            </a:pPr>
            <a:r>
              <a:rPr lang="en-CA" dirty="0"/>
              <a:t>In distinguishing the live(d) curriculum from the planned curriculum, Aoki conceptualized the landscape of live(d) curricula as a hybrid involving past, ongoing, and yet-to-be experiences. </a:t>
            </a:r>
          </a:p>
          <a:p>
            <a:pPr>
              <a:buFont typeface="Courier New" panose="02070309020205020404" pitchFamily="49" charset="0"/>
              <a:buChar char="o"/>
            </a:pPr>
            <a:r>
              <a:rPr lang="en-CA" dirty="0"/>
              <a:t>He described it as inherently </a:t>
            </a:r>
            <a:r>
              <a:rPr lang="en-CA" i="1" dirty="0" err="1"/>
              <a:t>rhizomean</a:t>
            </a:r>
            <a:r>
              <a:rPr lang="en-CA" i="1" dirty="0"/>
              <a:t> </a:t>
            </a:r>
            <a:r>
              <a:rPr lang="en-CA" dirty="0"/>
              <a:t>“not only to signify the multiplicity of curricula but also to recognize that textured web of connecting lines that, like </a:t>
            </a:r>
            <a:r>
              <a:rPr lang="en-CA" dirty="0" err="1"/>
              <a:t>rhizomean</a:t>
            </a:r>
            <a:r>
              <a:rPr lang="en-CA" dirty="0"/>
              <a:t> plants, shoot from here to there and everywhere” (Aoki, 1996/2005, p. 419). </a:t>
            </a:r>
            <a:endParaRPr lang="en-US" dirty="0"/>
          </a:p>
        </p:txBody>
      </p:sp>
    </p:spTree>
    <p:extLst>
      <p:ext uri="{BB962C8B-B14F-4D97-AF65-F5344CB8AC3E}">
        <p14:creationId xmlns:p14="http://schemas.microsoft.com/office/powerpoint/2010/main" val="281971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0240-096B-8547-8827-61DE35160D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8568C3-E31D-CC4A-8457-E446A1370AB3}"/>
              </a:ext>
            </a:extLst>
          </p:cNvPr>
          <p:cNvSpPr>
            <a:spLocks noGrp="1"/>
          </p:cNvSpPr>
          <p:nvPr>
            <p:ph idx="1"/>
          </p:nvPr>
        </p:nvSpPr>
        <p:spPr>
          <a:xfrm>
            <a:off x="1104900" y="1234440"/>
            <a:ext cx="6604000" cy="4620261"/>
          </a:xfrm>
        </p:spPr>
        <p:txBody>
          <a:bodyPr>
            <a:normAutofit/>
          </a:bodyPr>
          <a:lstStyle/>
          <a:p>
            <a:pPr marL="0" indent="0">
              <a:buNone/>
            </a:pPr>
            <a:r>
              <a:rPr lang="en-CA" dirty="0"/>
              <a:t>Drawing on French philosopher Gilles Deleuze (Deleuze &amp; </a:t>
            </a:r>
            <a:r>
              <a:rPr lang="en-CA" dirty="0" err="1"/>
              <a:t>Parnet</a:t>
            </a:r>
            <a:r>
              <a:rPr lang="en-CA" dirty="0"/>
              <a:t>, 1987), Aoki asserted that: </a:t>
            </a:r>
          </a:p>
          <a:p>
            <a:pPr marL="0" indent="0">
              <a:buNone/>
            </a:pPr>
            <a:endParaRPr lang="en-CA" sz="2000" dirty="0"/>
          </a:p>
          <a:p>
            <a:pPr marL="0" indent="0">
              <a:buNone/>
            </a:pPr>
            <a:r>
              <a:rPr lang="en-CA" sz="2000" dirty="0"/>
              <a:t>Such a </a:t>
            </a:r>
            <a:r>
              <a:rPr lang="en-CA" sz="2000" dirty="0" err="1"/>
              <a:t>rhizomean</a:t>
            </a:r>
            <a:r>
              <a:rPr lang="en-CA" sz="2000" dirty="0"/>
              <a:t> landscape comes into being by recognizing and legitimating live(d) curricula that in the imaginary of the arboreal landscape [i.e., planned curricula] have been rendered invisible. If living on earth as humans, experiencing being and becoming, matters in education, it behooves us to transform the language of school life such that multiple meanings of the word </a:t>
            </a:r>
            <a:r>
              <a:rPr lang="en-CA" sz="2000" i="1" dirty="0"/>
              <a:t>curriculum </a:t>
            </a:r>
            <a:r>
              <a:rPr lang="en-CA" sz="2000" dirty="0"/>
              <a:t>can prevail. (1996/2005, p. 420) </a:t>
            </a:r>
          </a:p>
          <a:p>
            <a:endParaRPr lang="en-US" dirty="0"/>
          </a:p>
        </p:txBody>
      </p:sp>
    </p:spTree>
    <p:extLst>
      <p:ext uri="{BB962C8B-B14F-4D97-AF65-F5344CB8AC3E}">
        <p14:creationId xmlns:p14="http://schemas.microsoft.com/office/powerpoint/2010/main" val="17156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73EE-8D9A-AA45-8A5B-9E09644C4618}"/>
              </a:ext>
            </a:extLst>
          </p:cNvPr>
          <p:cNvSpPr>
            <a:spLocks noGrp="1"/>
          </p:cNvSpPr>
          <p:nvPr>
            <p:ph type="title"/>
          </p:nvPr>
        </p:nvSpPr>
        <p:spPr/>
        <p:txBody>
          <a:bodyPr/>
          <a:lstStyle/>
          <a:p>
            <a:r>
              <a:rPr lang="en-US" dirty="0"/>
              <a:t>The Live(d) Curriculum</a:t>
            </a:r>
          </a:p>
        </p:txBody>
      </p:sp>
      <p:sp>
        <p:nvSpPr>
          <p:cNvPr id="3" name="Content Placeholder 2">
            <a:extLst>
              <a:ext uri="{FF2B5EF4-FFF2-40B4-BE49-F238E27FC236}">
                <a16:creationId xmlns:a16="http://schemas.microsoft.com/office/drawing/2014/main" id="{654CC4D6-E71A-7345-8D62-622E59AD605D}"/>
              </a:ext>
            </a:extLst>
          </p:cNvPr>
          <p:cNvSpPr>
            <a:spLocks noGrp="1"/>
          </p:cNvSpPr>
          <p:nvPr>
            <p:ph idx="1"/>
          </p:nvPr>
        </p:nvSpPr>
        <p:spPr>
          <a:xfrm>
            <a:off x="1104900" y="1680210"/>
            <a:ext cx="6604000" cy="4174491"/>
          </a:xfrm>
        </p:spPr>
        <p:txBody>
          <a:bodyPr>
            <a:normAutofit/>
          </a:bodyPr>
          <a:lstStyle/>
          <a:p>
            <a:pPr>
              <a:buFont typeface="Courier New" panose="02070309020205020404" pitchFamily="49" charset="0"/>
              <a:buChar char="o"/>
            </a:pPr>
            <a:r>
              <a:rPr lang="en-US" dirty="0"/>
              <a:t>Aoki (1986) recognized that curriculum-as-planned (Tyler rationale) and curriculum-as-lived can often exist in tension </a:t>
            </a:r>
          </a:p>
          <a:p>
            <a:pPr>
              <a:buFont typeface="Courier New" panose="02070309020205020404" pitchFamily="49" charset="0"/>
              <a:buChar char="o"/>
            </a:pPr>
            <a:r>
              <a:rPr lang="en-US" dirty="0"/>
              <a:t>He teaches us not to be drawn to either of those curricular worlds in the extreme</a:t>
            </a:r>
          </a:p>
          <a:p>
            <a:pPr>
              <a:buFont typeface="Courier New" panose="02070309020205020404" pitchFamily="49" charset="0"/>
              <a:buChar char="o"/>
            </a:pPr>
            <a:r>
              <a:rPr lang="en-US" dirty="0"/>
              <a:t>He calls educators to “dwell between” the two curricular worlds </a:t>
            </a:r>
          </a:p>
          <a:p>
            <a:endParaRPr lang="en-US" dirty="0"/>
          </a:p>
        </p:txBody>
      </p:sp>
    </p:spTree>
    <p:extLst>
      <p:ext uri="{BB962C8B-B14F-4D97-AF65-F5344CB8AC3E}">
        <p14:creationId xmlns:p14="http://schemas.microsoft.com/office/powerpoint/2010/main" val="237968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45BC-64E3-2B4C-932E-18F4B63ED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CA0FA9-154E-634D-9CDA-2D336A1EAEAF}"/>
              </a:ext>
            </a:extLst>
          </p:cNvPr>
          <p:cNvSpPr>
            <a:spLocks noGrp="1"/>
          </p:cNvSpPr>
          <p:nvPr>
            <p:ph idx="1"/>
          </p:nvPr>
        </p:nvSpPr>
        <p:spPr/>
        <p:txBody>
          <a:bodyPr/>
          <a:lstStyle/>
          <a:p>
            <a:pPr marL="0" indent="0">
              <a:buNone/>
            </a:pPr>
            <a:r>
              <a:rPr lang="en-US" dirty="0"/>
              <a:t>The live(d) curricula affords a pedagogy that accounts for and celebrates the lives of learners by allowing their lenses to </a:t>
            </a:r>
            <a:r>
              <a:rPr lang="en-US" dirty="0" err="1"/>
              <a:t>colour</a:t>
            </a:r>
            <a:r>
              <a:rPr lang="en-US" dirty="0"/>
              <a:t> and inform the content and practices of the classroom “replete… with multiplicity” (Aoki, 1993). </a:t>
            </a:r>
          </a:p>
          <a:p>
            <a:endParaRPr lang="en-US" dirty="0"/>
          </a:p>
        </p:txBody>
      </p:sp>
    </p:spTree>
    <p:extLst>
      <p:ext uri="{BB962C8B-B14F-4D97-AF65-F5344CB8AC3E}">
        <p14:creationId xmlns:p14="http://schemas.microsoft.com/office/powerpoint/2010/main" val="415335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67E2-AF15-E346-A0C5-6F18B09E56D1}"/>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a16="http://schemas.microsoft.com/office/drawing/2014/main" id="{03AC6936-3E0D-5740-AE55-8640AAB4F219}"/>
              </a:ext>
            </a:extLst>
          </p:cNvPr>
          <p:cNvSpPr>
            <a:spLocks noGrp="1"/>
          </p:cNvSpPr>
          <p:nvPr>
            <p:ph idx="1"/>
          </p:nvPr>
        </p:nvSpPr>
        <p:spPr/>
        <p:txBody>
          <a:bodyPr/>
          <a:lstStyle/>
          <a:p>
            <a:pPr marL="0" indent="0">
              <a:buNone/>
            </a:pPr>
            <a:r>
              <a:rPr lang="en-US" dirty="0"/>
              <a:t>Do digital technologies enhance or trouble the curriculum as planned?</a:t>
            </a:r>
          </a:p>
          <a:p>
            <a:endParaRPr lang="en-US" dirty="0"/>
          </a:p>
          <a:p>
            <a:pPr marL="0" indent="0">
              <a:buNone/>
            </a:pPr>
            <a:r>
              <a:rPr lang="en-US" dirty="0"/>
              <a:t>Do digital technologies enhance or trouble the curriculum as live(d)?</a:t>
            </a:r>
          </a:p>
          <a:p>
            <a:pPr marL="0" indent="0">
              <a:buNone/>
            </a:pPr>
            <a:endParaRPr lang="en-US" dirty="0"/>
          </a:p>
        </p:txBody>
      </p:sp>
    </p:spTree>
    <p:extLst>
      <p:ext uri="{BB962C8B-B14F-4D97-AF65-F5344CB8AC3E}">
        <p14:creationId xmlns:p14="http://schemas.microsoft.com/office/powerpoint/2010/main" val="103261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C94B-4A55-DF48-9688-F4CEDAAF74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323761-DCBE-004D-B99D-F009FA17DB8D}"/>
              </a:ext>
            </a:extLst>
          </p:cNvPr>
          <p:cNvSpPr>
            <a:spLocks noGrp="1"/>
          </p:cNvSpPr>
          <p:nvPr>
            <p:ph idx="1"/>
          </p:nvPr>
        </p:nvSpPr>
        <p:spPr>
          <a:xfrm>
            <a:off x="1104900" y="1085850"/>
            <a:ext cx="6604000" cy="4768851"/>
          </a:xfrm>
        </p:spPr>
        <p:txBody>
          <a:bodyPr>
            <a:normAutofit/>
          </a:bodyPr>
          <a:lstStyle/>
          <a:p>
            <a:pPr marL="0" indent="0">
              <a:buNone/>
            </a:pPr>
            <a:r>
              <a:rPr lang="en-US" dirty="0"/>
              <a:t>In break-outs, identify two curricula (BC and another province’s) and examine for content or structures that embed digitally-informed approaches and/or outcomes to answer:</a:t>
            </a:r>
          </a:p>
          <a:p>
            <a:pPr marL="0" indent="0">
              <a:buNone/>
            </a:pPr>
            <a:endParaRPr lang="en-US" dirty="0"/>
          </a:p>
          <a:p>
            <a:pPr marL="0" indent="0">
              <a:buNone/>
            </a:pPr>
            <a:r>
              <a:rPr lang="en-US" dirty="0"/>
              <a:t>Do digital technologies enhance or trouble the curriculum as planned?</a:t>
            </a:r>
          </a:p>
          <a:p>
            <a:endParaRPr lang="en-US" dirty="0"/>
          </a:p>
          <a:p>
            <a:pPr marL="0" indent="0">
              <a:buNone/>
            </a:pPr>
            <a:r>
              <a:rPr lang="en-US" dirty="0"/>
              <a:t>Do digital technologies enhance or trouble the curriculum as live(d)?</a:t>
            </a:r>
          </a:p>
          <a:p>
            <a:pPr marL="0" indent="0">
              <a:buNone/>
            </a:pPr>
            <a:endParaRPr lang="en-US" dirty="0"/>
          </a:p>
        </p:txBody>
      </p:sp>
    </p:spTree>
    <p:extLst>
      <p:ext uri="{BB962C8B-B14F-4D97-AF65-F5344CB8AC3E}">
        <p14:creationId xmlns:p14="http://schemas.microsoft.com/office/powerpoint/2010/main" val="381939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8C3F-7549-2347-9F89-D3D5822FDEAE}"/>
              </a:ext>
            </a:extLst>
          </p:cNvPr>
          <p:cNvSpPr>
            <a:spLocks noGrp="1"/>
          </p:cNvSpPr>
          <p:nvPr>
            <p:ph type="title"/>
          </p:nvPr>
        </p:nvSpPr>
        <p:spPr/>
        <p:txBody>
          <a:bodyPr>
            <a:normAutofit fontScale="90000"/>
          </a:bodyPr>
          <a:lstStyle/>
          <a:p>
            <a:r>
              <a:rPr lang="en-US" dirty="0"/>
              <a:t>How does COVID trouble the planned and lived curricula?</a:t>
            </a:r>
            <a:br>
              <a:rPr lang="en-US" dirty="0"/>
            </a:br>
            <a:endParaRPr lang="en-US" dirty="0"/>
          </a:p>
        </p:txBody>
      </p:sp>
      <p:sp>
        <p:nvSpPr>
          <p:cNvPr id="3" name="Content Placeholder 2">
            <a:extLst>
              <a:ext uri="{FF2B5EF4-FFF2-40B4-BE49-F238E27FC236}">
                <a16:creationId xmlns:a16="http://schemas.microsoft.com/office/drawing/2014/main" id="{12DC50DA-02AC-B74F-BBEB-671065E64E36}"/>
              </a:ext>
            </a:extLst>
          </p:cNvPr>
          <p:cNvSpPr>
            <a:spLocks noGrp="1"/>
          </p:cNvSpPr>
          <p:nvPr>
            <p:ph idx="1"/>
          </p:nvPr>
        </p:nvSpPr>
        <p:spPr/>
        <p:txBody>
          <a:bodyPr>
            <a:normAutofit fontScale="92500" lnSpcReduction="20000"/>
          </a:bodyPr>
          <a:lstStyle/>
          <a:p>
            <a:endParaRPr lang="en-US" dirty="0"/>
          </a:p>
          <a:p>
            <a:pPr marL="0" indent="0">
              <a:buNone/>
            </a:pPr>
            <a:r>
              <a:rPr lang="en-US" dirty="0"/>
              <a:t>For tomorrow, please:</a:t>
            </a:r>
          </a:p>
          <a:p>
            <a:pPr>
              <a:buFont typeface="Arial" panose="020B0604020202020204" pitchFamily="34" charset="0"/>
              <a:buChar char="•"/>
            </a:pPr>
            <a:r>
              <a:rPr lang="en-US" dirty="0"/>
              <a:t>Read, for discussion, </a:t>
            </a:r>
            <a:r>
              <a:rPr lang="en-US" i="1" dirty="0"/>
              <a:t>How technology, Coronavirus will change teaching by 2025 </a:t>
            </a:r>
            <a:r>
              <a:rPr lang="en-US" dirty="0"/>
              <a:t>(</a:t>
            </a:r>
            <a:r>
              <a:rPr lang="en-US" dirty="0" err="1"/>
              <a:t>Gewertz</a:t>
            </a:r>
            <a:r>
              <a:rPr lang="en-US" dirty="0"/>
              <a:t>, </a:t>
            </a:r>
            <a:r>
              <a:rPr lang="en-US"/>
              <a:t>2020)</a:t>
            </a:r>
          </a:p>
          <a:p>
            <a:pPr marL="0" indent="0">
              <a:buNone/>
            </a:pPr>
            <a:endParaRPr lang="en-US" dirty="0"/>
          </a:p>
          <a:p>
            <a:pPr>
              <a:buFont typeface="Arial" panose="020B0604020202020204" pitchFamily="34" charset="0"/>
              <a:buChar char="•"/>
            </a:pPr>
            <a:r>
              <a:rPr lang="en-US" dirty="0"/>
              <a:t>find an international news video from YouTube regarding that country’s plans for return to school from/during COVID and summarize main considerations for students, teachers and parents</a:t>
            </a:r>
          </a:p>
          <a:p>
            <a:pPr lvl="1">
              <a:buFont typeface="Arial" panose="020B0604020202020204" pitchFamily="34" charset="0"/>
              <a:buChar char="•"/>
            </a:pPr>
            <a:r>
              <a:rPr lang="en-US" dirty="0"/>
              <a:t>What is present and what is absent?</a:t>
            </a:r>
          </a:p>
          <a:p>
            <a:endParaRPr lang="en-US" dirty="0"/>
          </a:p>
        </p:txBody>
      </p:sp>
    </p:spTree>
    <p:extLst>
      <p:ext uri="{BB962C8B-B14F-4D97-AF65-F5344CB8AC3E}">
        <p14:creationId xmlns:p14="http://schemas.microsoft.com/office/powerpoint/2010/main" val="273545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B075-48E4-AC4B-9563-281C49DD3801}"/>
              </a:ext>
            </a:extLst>
          </p:cNvPr>
          <p:cNvSpPr>
            <a:spLocks noGrp="1"/>
          </p:cNvSpPr>
          <p:nvPr>
            <p:ph type="title"/>
          </p:nvPr>
        </p:nvSpPr>
        <p:spPr/>
        <p:txBody>
          <a:bodyPr/>
          <a:lstStyle/>
          <a:p>
            <a:r>
              <a:rPr lang="en-US" dirty="0"/>
              <a:t>During the past two weeks…</a:t>
            </a:r>
          </a:p>
        </p:txBody>
      </p:sp>
      <p:sp>
        <p:nvSpPr>
          <p:cNvPr id="3" name="Content Placeholder 2">
            <a:extLst>
              <a:ext uri="{FF2B5EF4-FFF2-40B4-BE49-F238E27FC236}">
                <a16:creationId xmlns:a16="http://schemas.microsoft.com/office/drawing/2014/main" id="{B982617A-142D-1C49-9238-1819CE3448F7}"/>
              </a:ext>
            </a:extLst>
          </p:cNvPr>
          <p:cNvSpPr>
            <a:spLocks noGrp="1"/>
          </p:cNvSpPr>
          <p:nvPr>
            <p:ph idx="1"/>
          </p:nvPr>
        </p:nvSpPr>
        <p:spPr>
          <a:xfrm>
            <a:off x="1104900" y="2571750"/>
            <a:ext cx="6604000" cy="3282951"/>
          </a:xfrm>
        </p:spPr>
        <p:txBody>
          <a:bodyPr/>
          <a:lstStyle/>
          <a:p>
            <a:r>
              <a:rPr lang="en-US" dirty="0"/>
              <a:t>We worked to define curriculum</a:t>
            </a:r>
          </a:p>
          <a:p>
            <a:r>
              <a:rPr lang="en-US" dirty="0"/>
              <a:t>We’ve considered curriculum D/discourse and development</a:t>
            </a:r>
          </a:p>
          <a:p>
            <a:r>
              <a:rPr lang="en-US" dirty="0"/>
              <a:t>We’ve examined curriculum as document</a:t>
            </a:r>
          </a:p>
          <a:p>
            <a:pPr marL="0" indent="0">
              <a:buNone/>
            </a:pPr>
            <a:endParaRPr lang="en-US" dirty="0"/>
          </a:p>
        </p:txBody>
      </p:sp>
    </p:spTree>
    <p:extLst>
      <p:ext uri="{BB962C8B-B14F-4D97-AF65-F5344CB8AC3E}">
        <p14:creationId xmlns:p14="http://schemas.microsoft.com/office/powerpoint/2010/main" val="284628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123F-1019-9845-88C3-2981D7E46685}"/>
              </a:ext>
            </a:extLst>
          </p:cNvPr>
          <p:cNvSpPr>
            <a:spLocks noGrp="1"/>
          </p:cNvSpPr>
          <p:nvPr>
            <p:ph type="title"/>
          </p:nvPr>
        </p:nvSpPr>
        <p:spPr/>
        <p:txBody>
          <a:bodyPr/>
          <a:lstStyle/>
          <a:p>
            <a:r>
              <a:rPr lang="en-US" dirty="0"/>
              <a:t>This week we consider:</a:t>
            </a:r>
          </a:p>
        </p:txBody>
      </p:sp>
      <p:sp>
        <p:nvSpPr>
          <p:cNvPr id="3" name="Content Placeholder 2">
            <a:extLst>
              <a:ext uri="{FF2B5EF4-FFF2-40B4-BE49-F238E27FC236}">
                <a16:creationId xmlns:a16="http://schemas.microsoft.com/office/drawing/2014/main" id="{27A90EA5-4B49-4649-90B5-83DFB2423C02}"/>
              </a:ext>
            </a:extLst>
          </p:cNvPr>
          <p:cNvSpPr>
            <a:spLocks noGrp="1"/>
          </p:cNvSpPr>
          <p:nvPr>
            <p:ph idx="1"/>
          </p:nvPr>
        </p:nvSpPr>
        <p:spPr/>
        <p:txBody>
          <a:bodyPr/>
          <a:lstStyle/>
          <a:p>
            <a:endParaRPr lang="en-US" dirty="0"/>
          </a:p>
          <a:p>
            <a:r>
              <a:rPr lang="en-US" dirty="0"/>
              <a:t>the lived curriculum </a:t>
            </a:r>
          </a:p>
          <a:p>
            <a:r>
              <a:rPr lang="en-US" dirty="0"/>
              <a:t>curriculum as inquiry</a:t>
            </a:r>
          </a:p>
          <a:p>
            <a:r>
              <a:rPr lang="en-US" dirty="0"/>
              <a:t>mapping the planned and lived curricula</a:t>
            </a:r>
          </a:p>
        </p:txBody>
      </p:sp>
    </p:spTree>
    <p:extLst>
      <p:ext uri="{BB962C8B-B14F-4D97-AF65-F5344CB8AC3E}">
        <p14:creationId xmlns:p14="http://schemas.microsoft.com/office/powerpoint/2010/main" val="290169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2C9B-BCB4-144F-8FE4-9E98E5D7F218}"/>
              </a:ext>
            </a:extLst>
          </p:cNvPr>
          <p:cNvSpPr>
            <a:spLocks noGrp="1"/>
          </p:cNvSpPr>
          <p:nvPr>
            <p:ph type="title"/>
          </p:nvPr>
        </p:nvSpPr>
        <p:spPr/>
        <p:txBody>
          <a:bodyPr/>
          <a:lstStyle/>
          <a:p>
            <a:r>
              <a:rPr lang="en-US" dirty="0"/>
              <a:t>Last week I asked:</a:t>
            </a:r>
          </a:p>
        </p:txBody>
      </p:sp>
      <p:sp>
        <p:nvSpPr>
          <p:cNvPr id="3" name="Content Placeholder 2">
            <a:extLst>
              <a:ext uri="{FF2B5EF4-FFF2-40B4-BE49-F238E27FC236}">
                <a16:creationId xmlns:a16="http://schemas.microsoft.com/office/drawing/2014/main" id="{8A793E21-8394-094F-8438-0F52DF9E09C2}"/>
              </a:ext>
            </a:extLst>
          </p:cNvPr>
          <p:cNvSpPr>
            <a:spLocks noGrp="1"/>
          </p:cNvSpPr>
          <p:nvPr>
            <p:ph idx="1"/>
          </p:nvPr>
        </p:nvSpPr>
        <p:spPr/>
        <p:txBody>
          <a:bodyPr/>
          <a:lstStyle/>
          <a:p>
            <a:r>
              <a:rPr lang="en-US" dirty="0"/>
              <a:t>Is curriculum an object, an intention, an action…?</a:t>
            </a:r>
          </a:p>
          <a:p>
            <a:r>
              <a:rPr lang="en-US" dirty="0"/>
              <a:t>Should curriculum be about self, society or something else?</a:t>
            </a:r>
          </a:p>
          <a:p>
            <a:r>
              <a:rPr lang="en-US" dirty="0"/>
              <a:t>Who creates curriculum?</a:t>
            </a:r>
          </a:p>
          <a:p>
            <a:endParaRPr lang="en-US" dirty="0"/>
          </a:p>
        </p:txBody>
      </p:sp>
    </p:spTree>
    <p:extLst>
      <p:ext uri="{BB962C8B-B14F-4D97-AF65-F5344CB8AC3E}">
        <p14:creationId xmlns:p14="http://schemas.microsoft.com/office/powerpoint/2010/main" val="4793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C710-522F-8B46-8415-F9D2073C43C7}"/>
              </a:ext>
            </a:extLst>
          </p:cNvPr>
          <p:cNvSpPr>
            <a:spLocks noGrp="1"/>
          </p:cNvSpPr>
          <p:nvPr>
            <p:ph type="title"/>
          </p:nvPr>
        </p:nvSpPr>
        <p:spPr/>
        <p:txBody>
          <a:bodyPr/>
          <a:lstStyle/>
          <a:p>
            <a:r>
              <a:rPr lang="en-US" dirty="0"/>
              <a:t>Tyler Rationale (1949)</a:t>
            </a:r>
          </a:p>
        </p:txBody>
      </p:sp>
      <p:sp>
        <p:nvSpPr>
          <p:cNvPr id="3" name="Content Placeholder 2">
            <a:extLst>
              <a:ext uri="{FF2B5EF4-FFF2-40B4-BE49-F238E27FC236}">
                <a16:creationId xmlns:a16="http://schemas.microsoft.com/office/drawing/2014/main" id="{5D90DA95-1259-5243-AC2E-7517331688C8}"/>
              </a:ext>
            </a:extLst>
          </p:cNvPr>
          <p:cNvSpPr>
            <a:spLocks noGrp="1"/>
          </p:cNvSpPr>
          <p:nvPr>
            <p:ph idx="1"/>
          </p:nvPr>
        </p:nvSpPr>
        <p:spPr/>
        <p:txBody>
          <a:bodyPr>
            <a:normAutofit fontScale="85000" lnSpcReduction="20000"/>
          </a:bodyPr>
          <a:lstStyle/>
          <a:p>
            <a:pPr lvl="0"/>
            <a:r>
              <a:rPr lang="en-CA" dirty="0"/>
              <a:t>What educational purposes should the school seek to attain? (Defining appropriate societal/school learning objectives. Outcomes and competencies)</a:t>
            </a:r>
          </a:p>
          <a:p>
            <a:pPr lvl="0"/>
            <a:r>
              <a:rPr lang="en-CA" dirty="0"/>
              <a:t>How can learning experiences be selected which are likely to be useful in attaining these objectives? (Introducing useful learning experiences – “TSWBAT”)</a:t>
            </a:r>
          </a:p>
          <a:p>
            <a:pPr lvl="0"/>
            <a:r>
              <a:rPr lang="en-CA" dirty="0"/>
              <a:t>How can learning experiences be organized for effective instruction? (Organizing experiences to maximize their effect. Strategies)</a:t>
            </a:r>
          </a:p>
          <a:p>
            <a:pPr lvl="0"/>
            <a:r>
              <a:rPr lang="en-CA" dirty="0"/>
              <a:t>How can the effectiveness of learning experiences be evaluated? (Evaluating the process and revising the areas that were not effective. Assessment of learning)</a:t>
            </a:r>
          </a:p>
          <a:p>
            <a:endParaRPr lang="en-US" dirty="0"/>
          </a:p>
        </p:txBody>
      </p:sp>
    </p:spTree>
    <p:extLst>
      <p:ext uri="{BB962C8B-B14F-4D97-AF65-F5344CB8AC3E}">
        <p14:creationId xmlns:p14="http://schemas.microsoft.com/office/powerpoint/2010/main" val="287348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DCF-F1D2-FD47-B68E-916861D461E9}"/>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1D9F0D14-7ACE-114A-BDB7-865E185CD997}"/>
              </a:ext>
            </a:extLst>
          </p:cNvPr>
          <p:cNvSpPr>
            <a:spLocks noGrp="1"/>
          </p:cNvSpPr>
          <p:nvPr>
            <p:ph idx="1"/>
          </p:nvPr>
        </p:nvSpPr>
        <p:spPr/>
        <p:txBody>
          <a:bodyPr/>
          <a:lstStyle/>
          <a:p>
            <a:pPr marL="0" indent="0">
              <a:buNone/>
            </a:pPr>
            <a:r>
              <a:rPr lang="en-CA" dirty="0"/>
              <a:t>…can be split into several categories: </a:t>
            </a:r>
          </a:p>
          <a:p>
            <a:pPr>
              <a:buFont typeface="Courier New" panose="02070309020205020404" pitchFamily="49" charset="0"/>
              <a:buChar char="o"/>
            </a:pPr>
            <a:r>
              <a:rPr lang="en-CA" dirty="0"/>
              <a:t>the explicit, </a:t>
            </a:r>
          </a:p>
          <a:p>
            <a:pPr>
              <a:buFont typeface="Courier New" panose="02070309020205020404" pitchFamily="49" charset="0"/>
              <a:buChar char="o"/>
            </a:pPr>
            <a:r>
              <a:rPr lang="en-CA" dirty="0"/>
              <a:t>the implicit (including the hidden), </a:t>
            </a:r>
          </a:p>
          <a:p>
            <a:pPr>
              <a:buFont typeface="Courier New" panose="02070309020205020404" pitchFamily="49" charset="0"/>
              <a:buChar char="o"/>
            </a:pPr>
            <a:r>
              <a:rPr lang="en-CA" dirty="0"/>
              <a:t>the excluded, </a:t>
            </a:r>
          </a:p>
          <a:p>
            <a:pPr>
              <a:buFont typeface="Courier New" panose="02070309020205020404" pitchFamily="49" charset="0"/>
              <a:buChar char="o"/>
            </a:pPr>
            <a:r>
              <a:rPr lang="en-CA" dirty="0"/>
              <a:t>and the extracurricular</a:t>
            </a:r>
            <a:endParaRPr lang="en-US" dirty="0"/>
          </a:p>
        </p:txBody>
      </p:sp>
    </p:spTree>
    <p:extLst>
      <p:ext uri="{BB962C8B-B14F-4D97-AF65-F5344CB8AC3E}">
        <p14:creationId xmlns:p14="http://schemas.microsoft.com/office/powerpoint/2010/main" val="70425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B92F-6CDF-A94C-BEAB-34CAA9B657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5C2B2A-C49F-FD44-8E37-1423399117D6}"/>
              </a:ext>
            </a:extLst>
          </p:cNvPr>
          <p:cNvSpPr>
            <a:spLocks noGrp="1"/>
          </p:cNvSpPr>
          <p:nvPr>
            <p:ph idx="1"/>
          </p:nvPr>
        </p:nvSpPr>
        <p:spPr>
          <a:xfrm>
            <a:off x="1104900" y="1195978"/>
            <a:ext cx="6604000" cy="3822700"/>
          </a:xfrm>
        </p:spPr>
        <p:txBody>
          <a:bodyPr/>
          <a:lstStyle/>
          <a:p>
            <a:pPr marL="0" indent="0">
              <a:buNone/>
            </a:pPr>
            <a:r>
              <a:rPr lang="en-US" b="1" dirty="0"/>
              <a:t>In medias res (2000s - present ) </a:t>
            </a:r>
          </a:p>
          <a:p>
            <a:pPr marL="0" indent="0">
              <a:buNone/>
            </a:pPr>
            <a:r>
              <a:rPr lang="en-US" dirty="0"/>
              <a:t>We are in the ‘midst of its story’. Curriculum development and theorizing in Canada is impacted by globalism, neoliberalism, multiculturalism, indigeneity, decolonization, ecology, queer theory (amongst many others), and for our purposes – the digital world.   </a:t>
            </a:r>
            <a:endParaRPr lang="en-CA" dirty="0"/>
          </a:p>
          <a:p>
            <a:pPr marL="0" indent="0">
              <a:buNone/>
            </a:pPr>
            <a:r>
              <a:rPr lang="en-US" dirty="0"/>
              <a:t> </a:t>
            </a:r>
            <a:endParaRPr lang="en-CA" dirty="0"/>
          </a:p>
          <a:p>
            <a:endParaRPr lang="en-US" dirty="0"/>
          </a:p>
        </p:txBody>
      </p:sp>
      <p:pic>
        <p:nvPicPr>
          <p:cNvPr id="5" name="Picture 4">
            <a:extLst>
              <a:ext uri="{FF2B5EF4-FFF2-40B4-BE49-F238E27FC236}">
                <a16:creationId xmlns:a16="http://schemas.microsoft.com/office/drawing/2014/main" id="{53FCB225-32D8-5C42-B258-978103DEC471}"/>
              </a:ext>
            </a:extLst>
          </p:cNvPr>
          <p:cNvPicPr>
            <a:picLocks noChangeAspect="1"/>
          </p:cNvPicPr>
          <p:nvPr/>
        </p:nvPicPr>
        <p:blipFill>
          <a:blip r:embed="rId2"/>
          <a:stretch>
            <a:fillRect/>
          </a:stretch>
        </p:blipFill>
        <p:spPr>
          <a:xfrm>
            <a:off x="3807550" y="4420659"/>
            <a:ext cx="1198699" cy="1809357"/>
          </a:xfrm>
          <a:prstGeom prst="rect">
            <a:avLst/>
          </a:prstGeom>
        </p:spPr>
      </p:pic>
    </p:spTree>
    <p:extLst>
      <p:ext uri="{BB962C8B-B14F-4D97-AF65-F5344CB8AC3E}">
        <p14:creationId xmlns:p14="http://schemas.microsoft.com/office/powerpoint/2010/main" val="340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D00E-A568-E64B-8F33-30BB021CB4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94EF9E-FCFC-9F48-A231-52328B59A2F5}"/>
              </a:ext>
            </a:extLst>
          </p:cNvPr>
          <p:cNvSpPr>
            <a:spLocks noGrp="1"/>
          </p:cNvSpPr>
          <p:nvPr>
            <p:ph idx="1"/>
          </p:nvPr>
        </p:nvSpPr>
        <p:spPr>
          <a:xfrm>
            <a:off x="1104900" y="2331720"/>
            <a:ext cx="6604000" cy="3522981"/>
          </a:xfrm>
        </p:spPr>
        <p:txBody>
          <a:bodyPr/>
          <a:lstStyle/>
          <a:p>
            <a:pPr marL="0" indent="0">
              <a:buNone/>
            </a:pPr>
            <a:r>
              <a:rPr lang="en-US" dirty="0"/>
              <a:t>Break-outs to discuss your topics…</a:t>
            </a:r>
          </a:p>
        </p:txBody>
      </p:sp>
    </p:spTree>
    <p:extLst>
      <p:ext uri="{BB962C8B-B14F-4D97-AF65-F5344CB8AC3E}">
        <p14:creationId xmlns:p14="http://schemas.microsoft.com/office/powerpoint/2010/main" val="359995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D898-C958-3845-9C6C-BF10A5F89EF6}"/>
              </a:ext>
            </a:extLst>
          </p:cNvPr>
          <p:cNvSpPr>
            <a:spLocks noGrp="1"/>
          </p:cNvSpPr>
          <p:nvPr>
            <p:ph type="title"/>
          </p:nvPr>
        </p:nvSpPr>
        <p:spPr/>
        <p:txBody>
          <a:bodyPr/>
          <a:lstStyle/>
          <a:p>
            <a:r>
              <a:rPr lang="en-US" dirty="0"/>
              <a:t>In medias res…</a:t>
            </a:r>
          </a:p>
        </p:txBody>
      </p:sp>
      <p:sp>
        <p:nvSpPr>
          <p:cNvPr id="3" name="Content Placeholder 2">
            <a:extLst>
              <a:ext uri="{FF2B5EF4-FFF2-40B4-BE49-F238E27FC236}">
                <a16:creationId xmlns:a16="http://schemas.microsoft.com/office/drawing/2014/main" id="{82C43D7B-9C65-ED44-823D-9ED838A5D73E}"/>
              </a:ext>
            </a:extLst>
          </p:cNvPr>
          <p:cNvSpPr>
            <a:spLocks noGrp="1"/>
          </p:cNvSpPr>
          <p:nvPr>
            <p:ph idx="1"/>
          </p:nvPr>
        </p:nvSpPr>
        <p:spPr/>
        <p:txBody>
          <a:bodyPr/>
          <a:lstStyle/>
          <a:p>
            <a:r>
              <a:rPr lang="en-US" dirty="0"/>
              <a:t>How is curricula responding to the social and personal trends of digitization?</a:t>
            </a:r>
          </a:p>
          <a:p>
            <a:pPr marL="0" indent="0">
              <a:buNone/>
            </a:pPr>
            <a:endParaRPr lang="en-US" dirty="0"/>
          </a:p>
          <a:p>
            <a:r>
              <a:rPr lang="en-US" dirty="0"/>
              <a:t>How should curriculum respond to personal experiences and social issues of COVID19?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3335285"/>
      </p:ext>
    </p:extLst>
  </p:cSld>
  <p:clrMapOvr>
    <a:masterClrMapping/>
  </p:clrMapOvr>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1772</TotalTime>
  <Words>755</Words>
  <Application>Microsoft Macintosh PowerPoint</Application>
  <PresentationFormat>On-screen Show (4:3)</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17</vt:i4>
      </vt:variant>
    </vt:vector>
  </HeadingPairs>
  <TitlesOfParts>
    <vt:vector size="40" baseType="lpstr">
      <vt:lpstr>Arial</vt:lpstr>
      <vt:lpstr>Calibri</vt:lpstr>
      <vt:lpstr>Courier New</vt: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Planned and lived curricula  Nahachewsky Edci 532</vt:lpstr>
      <vt:lpstr>During the past two weeks…</vt:lpstr>
      <vt:lpstr>This week we consider:</vt:lpstr>
      <vt:lpstr>Last week I asked:</vt:lpstr>
      <vt:lpstr>Tyler Rationale (1949)</vt:lpstr>
      <vt:lpstr>Curriculum</vt:lpstr>
      <vt:lpstr>PowerPoint Presentation</vt:lpstr>
      <vt:lpstr>PowerPoint Presentation</vt:lpstr>
      <vt:lpstr>In medias res…</vt:lpstr>
      <vt:lpstr>A useful lense…</vt:lpstr>
      <vt:lpstr>Live(d) Curriculum</vt:lpstr>
      <vt:lpstr>PowerPoint Presentation</vt:lpstr>
      <vt:lpstr>The Live(d) Curriculum</vt:lpstr>
      <vt:lpstr>PowerPoint Presentation</vt:lpstr>
      <vt:lpstr>Some questions…</vt:lpstr>
      <vt:lpstr>PowerPoint Presentation</vt:lpstr>
      <vt:lpstr>How does COVID trouble the planned and lived curricula? </vt:lpstr>
    </vt:vector>
  </TitlesOfParts>
  <Company>University of Victoria Marketing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Microsoft Office User</cp:lastModifiedBy>
  <cp:revision>118</cp:revision>
  <dcterms:created xsi:type="dcterms:W3CDTF">2013-08-20T17:34:23Z</dcterms:created>
  <dcterms:modified xsi:type="dcterms:W3CDTF">2020-07-21T15:57:40Z</dcterms:modified>
</cp:coreProperties>
</file>