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handoutMasterIdLst>
    <p:handoutMasterId r:id="rId36"/>
  </p:handoutMasterIdLst>
  <p:sldIdLst>
    <p:sldId id="258" r:id="rId21"/>
    <p:sldId id="259" r:id="rId22"/>
    <p:sldId id="265" r:id="rId23"/>
    <p:sldId id="260" r:id="rId24"/>
    <p:sldId id="261" r:id="rId25"/>
    <p:sldId id="262" r:id="rId26"/>
    <p:sldId id="263" r:id="rId27"/>
    <p:sldId id="266" r:id="rId28"/>
    <p:sldId id="267" r:id="rId29"/>
    <p:sldId id="268" r:id="rId30"/>
    <p:sldId id="269" r:id="rId31"/>
    <p:sldId id="270" r:id="rId32"/>
    <p:sldId id="271" r:id="rId33"/>
    <p:sldId id="272" r:id="rId34"/>
    <p:sldId id="264" r:id="rId35"/>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9A"/>
    <a:srgbClr val="005294"/>
    <a:srgbClr val="004F8E"/>
    <a:srgbClr val="005191"/>
    <a:srgbClr val="0E3C75"/>
    <a:srgbClr val="CA0C11"/>
    <a:srgbClr val="A40418"/>
    <a:srgbClr val="D50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18" autoAdjust="0"/>
  </p:normalViewPr>
  <p:slideViewPr>
    <p:cSldViewPr snapToGrid="0" snapToObjects="1">
      <p:cViewPr varScale="1">
        <p:scale>
          <a:sx n="112" d="100"/>
          <a:sy n="112" d="100"/>
        </p:scale>
        <p:origin x="1176" y="192"/>
      </p:cViewPr>
      <p:guideLst>
        <p:guide orient="horz"/>
        <p:guide pos="7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theme" Target="theme/theme1.xml"/><Relationship Id="rId21" Type="http://schemas.openxmlformats.org/officeDocument/2006/relationships/slide" Target="slides/slide1.xml"/><Relationship Id="rId34"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EC6BF-855C-1F4B-8DBD-06C607AD78BD}" type="datetimeFigureOut">
              <a:rPr lang="en-US" smtClean="0"/>
              <a:t>7/14/20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3BBE-3564-3841-8D81-9EC032E7ADD0}"/>
              </a:ext>
            </a:extLst>
          </p:cNvPr>
          <p:cNvSpPr>
            <a:spLocks noGrp="1"/>
          </p:cNvSpPr>
          <p:nvPr>
            <p:ph type="title"/>
          </p:nvPr>
        </p:nvSpPr>
        <p:spPr/>
        <p:txBody>
          <a:bodyPr>
            <a:normAutofit/>
          </a:bodyPr>
          <a:lstStyle/>
          <a:p>
            <a:r>
              <a:rPr lang="en-US" dirty="0"/>
              <a:t>Curriculum is…</a:t>
            </a:r>
            <a:br>
              <a:rPr lang="en-US" dirty="0"/>
            </a:br>
            <a:br>
              <a:rPr lang="en-US" dirty="0"/>
            </a:br>
            <a:r>
              <a:rPr lang="en-US" sz="3100" dirty="0" err="1"/>
              <a:t>Nahachewsky</a:t>
            </a:r>
            <a:br>
              <a:rPr lang="en-US" sz="3100" dirty="0"/>
            </a:br>
            <a:r>
              <a:rPr lang="en-US" sz="3100" dirty="0" err="1"/>
              <a:t>Edci</a:t>
            </a:r>
            <a:r>
              <a:rPr lang="en-US" sz="3100" dirty="0"/>
              <a:t> 532</a:t>
            </a:r>
          </a:p>
        </p:txBody>
      </p:sp>
    </p:spTree>
    <p:extLst>
      <p:ext uri="{BB962C8B-B14F-4D97-AF65-F5344CB8AC3E}">
        <p14:creationId xmlns:p14="http://schemas.microsoft.com/office/powerpoint/2010/main" val="18723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6E9A-808E-A04A-9C71-31274092AF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E9B885-724A-5845-A079-AF112994AF62}"/>
              </a:ext>
            </a:extLst>
          </p:cNvPr>
          <p:cNvSpPr>
            <a:spLocks noGrp="1"/>
          </p:cNvSpPr>
          <p:nvPr>
            <p:ph idx="1"/>
          </p:nvPr>
        </p:nvSpPr>
        <p:spPr/>
        <p:txBody>
          <a:bodyPr/>
          <a:lstStyle/>
          <a:p>
            <a:r>
              <a:rPr lang="en-US" dirty="0"/>
              <a:t>Much of the discourse about, and </a:t>
            </a:r>
            <a:r>
              <a:rPr lang="en-US" dirty="0" err="1"/>
              <a:t>enaction</a:t>
            </a:r>
            <a:r>
              <a:rPr lang="en-US" dirty="0"/>
              <a:t> of curriculum development – throughout the the reform and </a:t>
            </a:r>
            <a:r>
              <a:rPr lang="en-US" dirty="0" err="1"/>
              <a:t>reconceptualist</a:t>
            </a:r>
            <a:r>
              <a:rPr lang="en-US" dirty="0"/>
              <a:t> periods - have been in response to Tyler’s rationale </a:t>
            </a:r>
          </a:p>
          <a:p>
            <a:pPr marL="0" indent="0">
              <a:buNone/>
            </a:pPr>
            <a:r>
              <a:rPr lang="en-US" dirty="0"/>
              <a:t>    (</a:t>
            </a:r>
            <a:r>
              <a:rPr lang="en-US" dirty="0" err="1"/>
              <a:t>Wraga</a:t>
            </a:r>
            <a:r>
              <a:rPr lang="en-US" dirty="0"/>
              <a:t>, 2017) </a:t>
            </a:r>
          </a:p>
        </p:txBody>
      </p:sp>
    </p:spTree>
    <p:extLst>
      <p:ext uri="{BB962C8B-B14F-4D97-AF65-F5344CB8AC3E}">
        <p14:creationId xmlns:p14="http://schemas.microsoft.com/office/powerpoint/2010/main" val="405866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4BA9-B7D0-F943-A880-32ECFD78FE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7FA615-D1F0-A140-88EE-93C699E3CFBD}"/>
              </a:ext>
            </a:extLst>
          </p:cNvPr>
          <p:cNvSpPr>
            <a:spLocks noGrp="1"/>
          </p:cNvSpPr>
          <p:nvPr>
            <p:ph idx="1"/>
          </p:nvPr>
        </p:nvSpPr>
        <p:spPr/>
        <p:txBody>
          <a:bodyPr/>
          <a:lstStyle/>
          <a:p>
            <a:pPr marL="0" indent="0">
              <a:buNone/>
            </a:pPr>
            <a:r>
              <a:rPr lang="en-US" b="1" dirty="0"/>
              <a:t>The Reform movement  (1950 – 1969)</a:t>
            </a:r>
            <a:r>
              <a:rPr lang="en-US" dirty="0"/>
              <a:t>  includes educators and theorists such as Bruner and Popham (both of whom we’ll read next week). This was a period heavily influenced by modernism, the Cold War, the space race and it generated a time of curricular development/theorizing that focused on </a:t>
            </a:r>
            <a:r>
              <a:rPr lang="en-US" dirty="0" err="1"/>
              <a:t>behaviourism</a:t>
            </a:r>
            <a:r>
              <a:rPr lang="en-US" dirty="0"/>
              <a:t>, domains, objectives, assessment, and scientific approaches. </a:t>
            </a:r>
            <a:endParaRPr lang="en-CA" dirty="0"/>
          </a:p>
          <a:p>
            <a:endParaRPr lang="en-US" dirty="0"/>
          </a:p>
        </p:txBody>
      </p:sp>
    </p:spTree>
    <p:extLst>
      <p:ext uri="{BB962C8B-B14F-4D97-AF65-F5344CB8AC3E}">
        <p14:creationId xmlns:p14="http://schemas.microsoft.com/office/powerpoint/2010/main" val="131167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0F45-5260-D74D-82FC-81C42F0CE1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6C73E-5606-AF47-A4F1-D716DCF4A459}"/>
              </a:ext>
            </a:extLst>
          </p:cNvPr>
          <p:cNvSpPr>
            <a:spLocks noGrp="1"/>
          </p:cNvSpPr>
          <p:nvPr>
            <p:ph idx="1"/>
          </p:nvPr>
        </p:nvSpPr>
        <p:spPr/>
        <p:txBody>
          <a:bodyPr/>
          <a:lstStyle/>
          <a:p>
            <a:pPr marL="0" indent="0">
              <a:buNone/>
            </a:pPr>
            <a:r>
              <a:rPr lang="en-US" b="1" dirty="0"/>
              <a:t>The </a:t>
            </a:r>
            <a:r>
              <a:rPr lang="en-US" b="1" dirty="0" err="1"/>
              <a:t>Reconceptualists</a:t>
            </a:r>
            <a:r>
              <a:rPr lang="en-US" b="1" dirty="0"/>
              <a:t> (1970 – 1990s)</a:t>
            </a:r>
            <a:r>
              <a:rPr lang="en-US" dirty="0"/>
              <a:t>  a time of experimentation and radicalism with more attention paid to individual learners and their needs (ontology and epistemology) through critical pedagogy, emancipatory education, transformative education, and feminism by theorists such as Apple, Freire, Greene </a:t>
            </a:r>
          </a:p>
        </p:txBody>
      </p:sp>
    </p:spTree>
    <p:extLst>
      <p:ext uri="{BB962C8B-B14F-4D97-AF65-F5344CB8AC3E}">
        <p14:creationId xmlns:p14="http://schemas.microsoft.com/office/powerpoint/2010/main" val="31235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DCF-F1D2-FD47-B68E-916861D461E9}"/>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1D9F0D14-7ACE-114A-BDB7-865E185CD997}"/>
              </a:ext>
            </a:extLst>
          </p:cNvPr>
          <p:cNvSpPr>
            <a:spLocks noGrp="1"/>
          </p:cNvSpPr>
          <p:nvPr>
            <p:ph idx="1"/>
          </p:nvPr>
        </p:nvSpPr>
        <p:spPr/>
        <p:txBody>
          <a:bodyPr/>
          <a:lstStyle/>
          <a:p>
            <a:pPr marL="0" indent="0">
              <a:buNone/>
            </a:pPr>
            <a:r>
              <a:rPr lang="en-CA" dirty="0"/>
              <a:t>…can be split into several categories: the explicit, the implicit (including the hidden), the excluded, and the extracurricular</a:t>
            </a:r>
            <a:endParaRPr lang="en-US" dirty="0"/>
          </a:p>
        </p:txBody>
      </p:sp>
    </p:spTree>
    <p:extLst>
      <p:ext uri="{BB962C8B-B14F-4D97-AF65-F5344CB8AC3E}">
        <p14:creationId xmlns:p14="http://schemas.microsoft.com/office/powerpoint/2010/main" val="7042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B92F-6CDF-A94C-BEAB-34CAA9B657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5C2B2A-C49F-FD44-8E37-1423399117D6}"/>
              </a:ext>
            </a:extLst>
          </p:cNvPr>
          <p:cNvSpPr>
            <a:spLocks noGrp="1"/>
          </p:cNvSpPr>
          <p:nvPr>
            <p:ph idx="1"/>
          </p:nvPr>
        </p:nvSpPr>
        <p:spPr>
          <a:xfrm>
            <a:off x="1104900" y="1195978"/>
            <a:ext cx="6604000" cy="3822700"/>
          </a:xfrm>
        </p:spPr>
        <p:txBody>
          <a:bodyPr/>
          <a:lstStyle/>
          <a:p>
            <a:pPr marL="0" indent="0">
              <a:buNone/>
            </a:pPr>
            <a:r>
              <a:rPr lang="en-US" b="1" dirty="0"/>
              <a:t>In medias res (2000s - present ) </a:t>
            </a:r>
            <a:r>
              <a:rPr lang="en-US" dirty="0"/>
              <a:t>This is our contemporary times, so we are in the ‘midst of its story’. Curriculum development and theorizing in Canada is impacted by globalism, neoliberalism, multiculturalism, indigeneity, decolonization, ecology, queer theory (amongst many others), and for our purposes – the digital world.   </a:t>
            </a:r>
            <a:endParaRPr lang="en-CA" dirty="0"/>
          </a:p>
          <a:p>
            <a:pPr marL="0" indent="0">
              <a:buNone/>
            </a:pPr>
            <a:r>
              <a:rPr lang="en-US" dirty="0"/>
              <a:t> </a:t>
            </a:r>
            <a:endParaRPr lang="en-CA" dirty="0"/>
          </a:p>
          <a:p>
            <a:endParaRPr lang="en-US" dirty="0"/>
          </a:p>
        </p:txBody>
      </p:sp>
      <p:pic>
        <p:nvPicPr>
          <p:cNvPr id="5" name="Picture 4">
            <a:extLst>
              <a:ext uri="{FF2B5EF4-FFF2-40B4-BE49-F238E27FC236}">
                <a16:creationId xmlns:a16="http://schemas.microsoft.com/office/drawing/2014/main" id="{53FCB225-32D8-5C42-B258-978103DEC471}"/>
              </a:ext>
            </a:extLst>
          </p:cNvPr>
          <p:cNvPicPr>
            <a:picLocks noChangeAspect="1"/>
          </p:cNvPicPr>
          <p:nvPr/>
        </p:nvPicPr>
        <p:blipFill>
          <a:blip r:embed="rId2"/>
          <a:stretch>
            <a:fillRect/>
          </a:stretch>
        </p:blipFill>
        <p:spPr>
          <a:xfrm>
            <a:off x="3807550" y="4420659"/>
            <a:ext cx="1198699" cy="1809357"/>
          </a:xfrm>
          <a:prstGeom prst="rect">
            <a:avLst/>
          </a:prstGeom>
        </p:spPr>
      </p:pic>
    </p:spTree>
    <p:extLst>
      <p:ext uri="{BB962C8B-B14F-4D97-AF65-F5344CB8AC3E}">
        <p14:creationId xmlns:p14="http://schemas.microsoft.com/office/powerpoint/2010/main" val="340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D898-C958-3845-9C6C-BF10A5F89E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C43D7B-9C65-ED44-823D-9ED838A5D73E}"/>
              </a:ext>
            </a:extLst>
          </p:cNvPr>
          <p:cNvSpPr>
            <a:spLocks noGrp="1"/>
          </p:cNvSpPr>
          <p:nvPr>
            <p:ph idx="1"/>
          </p:nvPr>
        </p:nvSpPr>
        <p:spPr/>
        <p:txBody>
          <a:bodyPr/>
          <a:lstStyle/>
          <a:p>
            <a:r>
              <a:rPr lang="en-US" dirty="0"/>
              <a:t>What happens to curricula when social and personal trends such as digitization emerge?</a:t>
            </a:r>
          </a:p>
          <a:p>
            <a:r>
              <a:rPr lang="en-US" dirty="0"/>
              <a:t>How should curriculum respond to personal and social experiences such as the need for decolonization?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333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B075-48E4-AC4B-9563-281C49DD3801}"/>
              </a:ext>
            </a:extLst>
          </p:cNvPr>
          <p:cNvSpPr>
            <a:spLocks noGrp="1"/>
          </p:cNvSpPr>
          <p:nvPr>
            <p:ph type="title"/>
          </p:nvPr>
        </p:nvSpPr>
        <p:spPr/>
        <p:txBody>
          <a:bodyPr/>
          <a:lstStyle/>
          <a:p>
            <a:r>
              <a:rPr lang="en-US" dirty="0"/>
              <a:t>Some questions… </a:t>
            </a:r>
          </a:p>
        </p:txBody>
      </p:sp>
      <p:sp>
        <p:nvSpPr>
          <p:cNvPr id="3" name="Content Placeholder 2">
            <a:extLst>
              <a:ext uri="{FF2B5EF4-FFF2-40B4-BE49-F238E27FC236}">
                <a16:creationId xmlns:a16="http://schemas.microsoft.com/office/drawing/2014/main" id="{B982617A-142D-1C49-9238-1819CE3448F7}"/>
              </a:ext>
            </a:extLst>
          </p:cNvPr>
          <p:cNvSpPr>
            <a:spLocks noGrp="1"/>
          </p:cNvSpPr>
          <p:nvPr>
            <p:ph idx="1"/>
          </p:nvPr>
        </p:nvSpPr>
        <p:spPr>
          <a:xfrm>
            <a:off x="1104900" y="2571750"/>
            <a:ext cx="6604000" cy="3282951"/>
          </a:xfrm>
        </p:spPr>
        <p:txBody>
          <a:bodyPr/>
          <a:lstStyle/>
          <a:p>
            <a:r>
              <a:rPr lang="en-US" dirty="0"/>
              <a:t>Is curriculum an object, an intention, an action…?</a:t>
            </a:r>
          </a:p>
          <a:p>
            <a:r>
              <a:rPr lang="en-US" dirty="0"/>
              <a:t>Should curriculum be about self, society or something else?</a:t>
            </a:r>
          </a:p>
          <a:p>
            <a:r>
              <a:rPr lang="en-US" dirty="0"/>
              <a:t>Who creates curriculum?</a:t>
            </a:r>
          </a:p>
        </p:txBody>
      </p:sp>
    </p:spTree>
    <p:extLst>
      <p:ext uri="{BB962C8B-B14F-4D97-AF65-F5344CB8AC3E}">
        <p14:creationId xmlns:p14="http://schemas.microsoft.com/office/powerpoint/2010/main" val="284628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E1BB-45CC-9644-9804-093C7C8C0E02}"/>
              </a:ext>
            </a:extLst>
          </p:cNvPr>
          <p:cNvSpPr>
            <a:spLocks noGrp="1"/>
          </p:cNvSpPr>
          <p:nvPr>
            <p:ph type="title"/>
          </p:nvPr>
        </p:nvSpPr>
        <p:spPr/>
        <p:txBody>
          <a:bodyPr/>
          <a:lstStyle/>
          <a:p>
            <a:r>
              <a:rPr lang="en-US" dirty="0"/>
              <a:t>Curriculum is...</a:t>
            </a:r>
          </a:p>
        </p:txBody>
      </p:sp>
      <p:sp>
        <p:nvSpPr>
          <p:cNvPr id="3" name="Content Placeholder 2">
            <a:extLst>
              <a:ext uri="{FF2B5EF4-FFF2-40B4-BE49-F238E27FC236}">
                <a16:creationId xmlns:a16="http://schemas.microsoft.com/office/drawing/2014/main" id="{A6A9522D-DBD6-9748-B499-6FC88D592AEE}"/>
              </a:ext>
            </a:extLst>
          </p:cNvPr>
          <p:cNvSpPr>
            <a:spLocks noGrp="1"/>
          </p:cNvSpPr>
          <p:nvPr>
            <p:ph idx="1"/>
          </p:nvPr>
        </p:nvSpPr>
        <p:spPr/>
        <p:txBody>
          <a:bodyPr/>
          <a:lstStyle/>
          <a:p>
            <a:pPr marL="0" indent="0">
              <a:buNone/>
            </a:pPr>
            <a:endParaRPr lang="en-CA" dirty="0"/>
          </a:p>
          <a:p>
            <a:pPr marL="0" indent="0">
              <a:buNone/>
            </a:pPr>
            <a:r>
              <a:rPr lang="en-CA" dirty="0"/>
              <a:t>“defined broadly as any complex structure, or set of structures, that supports learning and teaching”. </a:t>
            </a:r>
          </a:p>
          <a:p>
            <a:pPr marL="0" indent="0">
              <a:buNone/>
            </a:pPr>
            <a:r>
              <a:rPr lang="en-CA" dirty="0"/>
              <a:t>	      (</a:t>
            </a:r>
            <a:r>
              <a:rPr lang="en-CA" sz="1800" dirty="0"/>
              <a:t>Canadian Association for Curriculum Studies, 2020)</a:t>
            </a:r>
          </a:p>
          <a:p>
            <a:pPr marL="0" indent="0">
              <a:buNone/>
            </a:pPr>
            <a:endParaRPr lang="en-CA" sz="1800" dirty="0"/>
          </a:p>
          <a:p>
            <a:pPr marL="0" indent="0">
              <a:buNone/>
            </a:pPr>
            <a:endParaRPr lang="en-CA" sz="1800" dirty="0"/>
          </a:p>
        </p:txBody>
      </p:sp>
    </p:spTree>
    <p:extLst>
      <p:ext uri="{BB962C8B-B14F-4D97-AF65-F5344CB8AC3E}">
        <p14:creationId xmlns:p14="http://schemas.microsoft.com/office/powerpoint/2010/main" val="210319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69CA-0503-F042-A0EB-30B138DD2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79463D-F010-DC4E-A0D3-939BF5CE4991}"/>
              </a:ext>
            </a:extLst>
          </p:cNvPr>
          <p:cNvSpPr>
            <a:spLocks noGrp="1"/>
          </p:cNvSpPr>
          <p:nvPr>
            <p:ph idx="1"/>
          </p:nvPr>
        </p:nvSpPr>
        <p:spPr/>
        <p:txBody>
          <a:bodyPr/>
          <a:lstStyle/>
          <a:p>
            <a:r>
              <a:rPr lang="en-US" dirty="0"/>
              <a:t>Egan (2003, 1978, 2020) and Blades (1995, 2015, 2017) have both troubled and reinforced certain narratives and conceptions of curricular D/discourse and development as interaction of what, how, and who over time. </a:t>
            </a:r>
          </a:p>
        </p:txBody>
      </p:sp>
    </p:spTree>
    <p:extLst>
      <p:ext uri="{BB962C8B-B14F-4D97-AF65-F5344CB8AC3E}">
        <p14:creationId xmlns:p14="http://schemas.microsoft.com/office/powerpoint/2010/main" val="9702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4F8E-D1A9-974D-ABEC-1B78E0F65EC6}"/>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02C57086-FEE6-CA43-BF89-A204463D46A7}"/>
              </a:ext>
            </a:extLst>
          </p:cNvPr>
          <p:cNvSpPr>
            <a:spLocks noGrp="1"/>
          </p:cNvSpPr>
          <p:nvPr>
            <p:ph idx="1"/>
          </p:nvPr>
        </p:nvSpPr>
        <p:spPr>
          <a:xfrm>
            <a:off x="1104900" y="1584960"/>
            <a:ext cx="6604000" cy="4269741"/>
          </a:xfrm>
        </p:spPr>
        <p:txBody>
          <a:bodyPr/>
          <a:lstStyle/>
          <a:p>
            <a:pPr marL="0" indent="0">
              <a:buNone/>
            </a:pPr>
            <a:r>
              <a:rPr lang="en-US" sz="2000" dirty="0"/>
              <a:t>… often refers specifically to a planned sequence of instruction, or to a view of the student’s experiences in terms of the educator’s or schools instructional goals.</a:t>
            </a:r>
          </a:p>
          <a:p>
            <a:pPr marL="0" indent="0">
              <a:buNone/>
            </a:pPr>
            <a:endParaRPr lang="en-US" sz="2000" dirty="0"/>
          </a:p>
          <a:p>
            <a:pPr marL="0" indent="0">
              <a:buNone/>
            </a:pPr>
            <a:endParaRPr lang="en-US" sz="2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464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8BD4-929C-4342-95A1-B7073F813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5520FB-4E94-A540-A90D-9D479E544B1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9FBE6C9-D4F2-7947-8A14-226D18F7ED10}"/>
              </a:ext>
            </a:extLst>
          </p:cNvPr>
          <p:cNvSpPr/>
          <p:nvPr/>
        </p:nvSpPr>
        <p:spPr>
          <a:xfrm>
            <a:off x="2286000" y="1443841"/>
            <a:ext cx="4572000" cy="4247317"/>
          </a:xfrm>
          <a:prstGeom prst="rect">
            <a:avLst/>
          </a:prstGeom>
        </p:spPr>
        <p:txBody>
          <a:bodyPr>
            <a:spAutoFit/>
          </a:bodyPr>
          <a:lstStyle/>
          <a:p>
            <a:pPr>
              <a:spcAft>
                <a:spcPts val="0"/>
              </a:spcAft>
            </a:pPr>
            <a:r>
              <a:rPr lang="en-US" b="1" dirty="0">
                <a:latin typeface="Cambria" panose="02040503050406030204" pitchFamily="18" charset="0"/>
                <a:ea typeface="MS Mincho" panose="02020609040205080304" pitchFamily="49" charset="-128"/>
                <a:cs typeface="Times New Roman" panose="02020603050405020304" pitchFamily="18" charset="0"/>
              </a:rPr>
              <a:t>The Progressive period (1900 – 1949)</a:t>
            </a:r>
            <a:r>
              <a:rPr lang="en-US" dirty="0">
                <a:latin typeface="Cambria" panose="02040503050406030204" pitchFamily="18" charset="0"/>
                <a:ea typeface="MS Mincho" panose="02020609040205080304" pitchFamily="49" charset="-128"/>
                <a:cs typeface="Times New Roman" panose="02020603050405020304" pitchFamily="18" charset="0"/>
              </a:rPr>
              <a:t> emerging from the Victorian and American sense of Progressivism (Egan called this “bourgeois confidence and optimism that was embodied in the 19</a:t>
            </a:r>
            <a:r>
              <a:rPr lang="en-US" baseline="30000" dirty="0">
                <a:latin typeface="Cambria" panose="02040503050406030204" pitchFamily="18" charset="0"/>
                <a:ea typeface="MS Mincho" panose="02020609040205080304" pitchFamily="49" charset="-128"/>
                <a:cs typeface="Times New Roman" panose="02020603050405020304" pitchFamily="18" charset="0"/>
              </a:rPr>
              <a:t>th</a:t>
            </a:r>
            <a:r>
              <a:rPr lang="en-US" dirty="0">
                <a:latin typeface="Cambria" panose="02040503050406030204" pitchFamily="18" charset="0"/>
                <a:ea typeface="MS Mincho" panose="02020609040205080304" pitchFamily="49" charset="-128"/>
                <a:cs typeface="Times New Roman" panose="02020603050405020304" pitchFamily="18" charset="0"/>
              </a:rPr>
              <a:t> century revolutions – technological, aesthetic, intellectual, and political)  with theorists such as Dewey, Montessori, and Bobbitt  who were impacted by social events such as mass immigration, urbanization, mechanization, world wars, economic depression and the suffragette movement. The main tensions between “what we teach” and “how we teach” are manifested through these thinkers.</a:t>
            </a:r>
            <a:endParaRPr lang="en-CA"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5506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E62-36EE-3D4C-9FC1-497CF70D9857}"/>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2CDD6A14-A55E-9A48-BC20-6C2BFB5781B4}"/>
              </a:ext>
            </a:extLst>
          </p:cNvPr>
          <p:cNvSpPr>
            <a:spLocks noGrp="1"/>
          </p:cNvSpPr>
          <p:nvPr>
            <p:ph idx="1"/>
          </p:nvPr>
        </p:nvSpPr>
        <p:spPr/>
        <p:txBody>
          <a:bodyPr/>
          <a:lstStyle/>
          <a:p>
            <a:pPr marL="0" indent="0">
              <a:buNone/>
            </a:pPr>
            <a:r>
              <a:rPr lang="en-US" dirty="0"/>
              <a:t>may be highly standardized, or include varying levels of instructor and/or learner autonomy.</a:t>
            </a:r>
          </a:p>
        </p:txBody>
      </p:sp>
    </p:spTree>
    <p:extLst>
      <p:ext uri="{BB962C8B-B14F-4D97-AF65-F5344CB8AC3E}">
        <p14:creationId xmlns:p14="http://schemas.microsoft.com/office/powerpoint/2010/main" val="392259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1D0F-DEF1-4946-8337-D0C5CADE90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6D8BFA-C492-C142-BC11-5918482721B0}"/>
              </a:ext>
            </a:extLst>
          </p:cNvPr>
          <p:cNvSpPr>
            <a:spLocks noGrp="1"/>
          </p:cNvSpPr>
          <p:nvPr>
            <p:ph idx="1"/>
          </p:nvPr>
        </p:nvSpPr>
        <p:spPr>
          <a:xfrm>
            <a:off x="1104900" y="706438"/>
            <a:ext cx="6604000" cy="5148263"/>
          </a:xfrm>
        </p:spPr>
        <p:txBody>
          <a:bodyPr/>
          <a:lstStyle/>
          <a:p>
            <a:r>
              <a:rPr lang="en-US" dirty="0"/>
              <a:t>A major work in curriculum development/theorizing is published in 1949. It culminates the above period and bridges to the period below – it is Tyler’s (1949) </a:t>
            </a:r>
            <a:r>
              <a:rPr lang="en-US" i="1" dirty="0"/>
              <a:t>Basic Principles of Curriculum and Instruction</a:t>
            </a:r>
            <a:r>
              <a:rPr lang="en-US" dirty="0"/>
              <a:t>. </a:t>
            </a:r>
            <a:endParaRPr lang="en-CA" dirty="0"/>
          </a:p>
        </p:txBody>
      </p:sp>
      <p:pic>
        <p:nvPicPr>
          <p:cNvPr id="5" name="Picture 4">
            <a:extLst>
              <a:ext uri="{FF2B5EF4-FFF2-40B4-BE49-F238E27FC236}">
                <a16:creationId xmlns:a16="http://schemas.microsoft.com/office/drawing/2014/main" id="{D43CBBB3-357E-D044-9486-A8B33176E082}"/>
              </a:ext>
            </a:extLst>
          </p:cNvPr>
          <p:cNvPicPr>
            <a:picLocks noChangeAspect="1"/>
          </p:cNvPicPr>
          <p:nvPr/>
        </p:nvPicPr>
        <p:blipFill>
          <a:blip r:embed="rId2"/>
          <a:stretch>
            <a:fillRect/>
          </a:stretch>
        </p:blipFill>
        <p:spPr>
          <a:xfrm>
            <a:off x="3482340" y="3049633"/>
            <a:ext cx="2057400" cy="3162300"/>
          </a:xfrm>
          <a:prstGeom prst="rect">
            <a:avLst/>
          </a:prstGeom>
        </p:spPr>
      </p:pic>
    </p:spTree>
    <p:extLst>
      <p:ext uri="{BB962C8B-B14F-4D97-AF65-F5344CB8AC3E}">
        <p14:creationId xmlns:p14="http://schemas.microsoft.com/office/powerpoint/2010/main" val="27439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C710-522F-8B46-8415-F9D2073C43C7}"/>
              </a:ext>
            </a:extLst>
          </p:cNvPr>
          <p:cNvSpPr>
            <a:spLocks noGrp="1"/>
          </p:cNvSpPr>
          <p:nvPr>
            <p:ph type="title"/>
          </p:nvPr>
        </p:nvSpPr>
        <p:spPr/>
        <p:txBody>
          <a:bodyPr/>
          <a:lstStyle/>
          <a:p>
            <a:r>
              <a:rPr lang="en-US" dirty="0"/>
              <a:t>Tyler Rationale (1949)</a:t>
            </a:r>
          </a:p>
        </p:txBody>
      </p:sp>
      <p:sp>
        <p:nvSpPr>
          <p:cNvPr id="3" name="Content Placeholder 2">
            <a:extLst>
              <a:ext uri="{FF2B5EF4-FFF2-40B4-BE49-F238E27FC236}">
                <a16:creationId xmlns:a16="http://schemas.microsoft.com/office/drawing/2014/main" id="{5D90DA95-1259-5243-AC2E-7517331688C8}"/>
              </a:ext>
            </a:extLst>
          </p:cNvPr>
          <p:cNvSpPr>
            <a:spLocks noGrp="1"/>
          </p:cNvSpPr>
          <p:nvPr>
            <p:ph idx="1"/>
          </p:nvPr>
        </p:nvSpPr>
        <p:spPr/>
        <p:txBody>
          <a:bodyPr>
            <a:normAutofit fontScale="85000" lnSpcReduction="20000"/>
          </a:bodyPr>
          <a:lstStyle/>
          <a:p>
            <a:pPr lvl="0"/>
            <a:r>
              <a:rPr lang="en-CA" dirty="0"/>
              <a:t>What educational purposes should the school seek to attain? (Defining appropriate societal/school learning objectives. Outcomes and competencies)</a:t>
            </a:r>
          </a:p>
          <a:p>
            <a:pPr lvl="0"/>
            <a:r>
              <a:rPr lang="en-CA" dirty="0"/>
              <a:t>How can learning experiences be selected which are likely to be useful in attaining these objectives? (Introducing useful learning experiences – “TSWBAT”)</a:t>
            </a:r>
          </a:p>
          <a:p>
            <a:pPr lvl="0"/>
            <a:r>
              <a:rPr lang="en-CA" dirty="0"/>
              <a:t>How can learning experiences be organized for effective instruction? (Organizing experiences to maximize their effect. Strategies)</a:t>
            </a:r>
          </a:p>
          <a:p>
            <a:pPr lvl="0"/>
            <a:r>
              <a:rPr lang="en-CA" dirty="0"/>
              <a:t>How can the effectiveness of learning experiences be evaluated? (Evaluating the process and revising the areas that were not effective. Assessment of learning)</a:t>
            </a:r>
          </a:p>
          <a:p>
            <a:endParaRPr lang="en-US" dirty="0"/>
          </a:p>
        </p:txBody>
      </p:sp>
    </p:spTree>
    <p:extLst>
      <p:ext uri="{BB962C8B-B14F-4D97-AF65-F5344CB8AC3E}">
        <p14:creationId xmlns:p14="http://schemas.microsoft.com/office/powerpoint/2010/main" val="2873483297"/>
      </p:ext>
    </p:extLst>
  </p:cSld>
  <p:clrMapOvr>
    <a:masterClrMapping/>
  </p:clrMapOvr>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1613</TotalTime>
  <Words>671</Words>
  <Application>Microsoft Macintosh PowerPoint</Application>
  <PresentationFormat>On-screen Show (4:3)</PresentationFormat>
  <Paragraphs>33</Paragraphs>
  <Slides>15</Slides>
  <Notes>0</Notes>
  <HiddenSlides>0</HiddenSlides>
  <MMClips>0</MMClips>
  <ScaleCrop>false</ScaleCrop>
  <HeadingPairs>
    <vt:vector size="6" baseType="variant">
      <vt:variant>
        <vt:lpstr>Fonts Used</vt:lpstr>
      </vt:variant>
      <vt:variant>
        <vt:i4>5</vt:i4>
      </vt:variant>
      <vt:variant>
        <vt:lpstr>Theme</vt:lpstr>
      </vt:variant>
      <vt:variant>
        <vt:i4>20</vt:i4>
      </vt:variant>
      <vt:variant>
        <vt:lpstr>Slide Titles</vt:lpstr>
      </vt:variant>
      <vt:variant>
        <vt:i4>15</vt:i4>
      </vt:variant>
    </vt:vector>
  </HeadingPairs>
  <TitlesOfParts>
    <vt:vector size="40" baseType="lpstr">
      <vt:lpstr>MS Mincho</vt:lpstr>
      <vt:lpstr>Arial</vt:lpstr>
      <vt:lpstr>Calibri</vt:lpstr>
      <vt:lpstr>Cambria</vt:lpstr>
      <vt:lpstr>Times New Roman</vt: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Curriculum is…  Nahachewsky Edci 532</vt:lpstr>
      <vt:lpstr>Some questions… </vt:lpstr>
      <vt:lpstr>Curriculum is...</vt:lpstr>
      <vt:lpstr>PowerPoint Presentation</vt:lpstr>
      <vt:lpstr>Curriculum</vt:lpstr>
      <vt:lpstr>PowerPoint Presentation</vt:lpstr>
      <vt:lpstr>Curriculum…</vt:lpstr>
      <vt:lpstr>PowerPoint Presentation</vt:lpstr>
      <vt:lpstr>Tyler Rationale (1949)</vt:lpstr>
      <vt:lpstr>PowerPoint Presentation</vt:lpstr>
      <vt:lpstr>PowerPoint Presentation</vt:lpstr>
      <vt:lpstr>PowerPoint Presentation</vt:lpstr>
      <vt:lpstr>Curriculum</vt:lpstr>
      <vt:lpstr>PowerPoint Presentation</vt:lpstr>
      <vt:lpstr>PowerPoint Presentation</vt:lpstr>
    </vt:vector>
  </TitlesOfParts>
  <Company>University of Victoria Marketing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Microsoft Office User</cp:lastModifiedBy>
  <cp:revision>105</cp:revision>
  <dcterms:created xsi:type="dcterms:W3CDTF">2013-08-20T17:34:23Z</dcterms:created>
  <dcterms:modified xsi:type="dcterms:W3CDTF">2020-07-14T17:02:16Z</dcterms:modified>
</cp:coreProperties>
</file>