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48" r:id="rId5"/>
  </p:sldMasterIdLst>
  <p:notesMasterIdLst>
    <p:notesMasterId r:id="rId23"/>
  </p:notesMasterIdLst>
  <p:sldIdLst>
    <p:sldId id="257" r:id="rId6"/>
    <p:sldId id="274" r:id="rId7"/>
    <p:sldId id="275" r:id="rId8"/>
    <p:sldId id="276" r:id="rId9"/>
    <p:sldId id="277" r:id="rId10"/>
    <p:sldId id="293" r:id="rId11"/>
    <p:sldId id="283" r:id="rId12"/>
    <p:sldId id="279" r:id="rId13"/>
    <p:sldId id="294" r:id="rId14"/>
    <p:sldId id="289" r:id="rId15"/>
    <p:sldId id="284" r:id="rId16"/>
    <p:sldId id="286" r:id="rId17"/>
    <p:sldId id="287" r:id="rId18"/>
    <p:sldId id="288" r:id="rId19"/>
    <p:sldId id="290" r:id="rId20"/>
    <p:sldId id="291"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396C"/>
    <a:srgbClr val="372A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62809" autoAdjust="0"/>
  </p:normalViewPr>
  <p:slideViewPr>
    <p:cSldViewPr snapToGrid="0">
      <p:cViewPr varScale="1">
        <p:scale>
          <a:sx n="75" d="100"/>
          <a:sy n="75" d="100"/>
        </p:scale>
        <p:origin x="17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801E3-B802-4A38-A9CC-1192A2E85EBD}" type="datetimeFigureOut">
              <a:rPr lang="en-CA" smtClean="0"/>
              <a:t>2020-10-20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F032B-7ACA-443D-B42B-93D3846372C3}" type="slidenum">
              <a:rPr lang="en-CA" smtClean="0"/>
              <a:t>‹#›</a:t>
            </a:fld>
            <a:endParaRPr lang="en-CA"/>
          </a:p>
        </p:txBody>
      </p:sp>
    </p:spTree>
    <p:extLst>
      <p:ext uri="{BB962C8B-B14F-4D97-AF65-F5344CB8AC3E}">
        <p14:creationId xmlns:p14="http://schemas.microsoft.com/office/powerpoint/2010/main" val="3022962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rPr>
              <a:t>Hello everyone, thank you for having me here today. My name is Josie Gray.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rPr>
              <a:t>I am joining you from Victoria, B.C., which is the traditional and unceded territories of the </a:t>
            </a:r>
            <a:r>
              <a:rPr lang="en-US" dirty="0" err="1">
                <a:effectLst/>
              </a:rPr>
              <a:t>Lkwungen</a:t>
            </a:r>
            <a:r>
              <a:rPr lang="en-US" dirty="0">
                <a:effectLst/>
              </a:rPr>
              <a:t>-speaking peoples, now known as the Esquimalt and </a:t>
            </a:r>
            <a:r>
              <a:rPr lang="en-US" dirty="0" err="1">
                <a:effectLst/>
              </a:rPr>
              <a:t>Songhees</a:t>
            </a:r>
            <a:r>
              <a:rPr lang="en-US" dirty="0">
                <a:effectLst/>
              </a:rPr>
              <a:t> Nations, and the territory of the WSANEC Peoples. I am a white settler and have lived here uninvited on these territories for 7 years. This is where I completed my undergraduate degree and where I now do my work for BCcampus, and I am very grateful and privileged to be able to live here. I grew up on </a:t>
            </a:r>
            <a:r>
              <a:rPr lang="en-US" dirty="0" err="1">
                <a:effectLst/>
              </a:rPr>
              <a:t>unceeded</a:t>
            </a:r>
            <a:r>
              <a:rPr lang="en-US" dirty="0">
                <a:effectLst/>
              </a:rPr>
              <a:t> </a:t>
            </a:r>
            <a:r>
              <a:rPr lang="en-US" dirty="0" err="1">
                <a:effectLst/>
              </a:rPr>
              <a:t>Tshimsian</a:t>
            </a:r>
            <a:r>
              <a:rPr lang="en-US" dirty="0">
                <a:effectLst/>
              </a:rPr>
              <a:t> territory on the north west coast, and I also have ties to Treaty 6 territory in central Alberta, where my extended family lives and where I spent a lot of time growing up. I am very grateful for the opportunities I have had to learn and grow on each of these territories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rPr>
              <a:t>I work for BCcampus, which is an organization funded by the Ministry of Advanced Education to support all public post-secondary institutions in BC in the areas of Teaching and Learning, educational technology, and open education. I’ve been at BCcampus for four years, and in that time, I have done a lot of work around accessibility, inclusive design, and universal design for learning in the context of open educational resources. Open educational resources, or OER, are any type of resource that may be used for teaching and learning – such as a textbook, video, or exam questions – that are under an open </a:t>
            </a:r>
            <a:r>
              <a:rPr lang="en-US" dirty="0" err="1">
                <a:effectLst/>
              </a:rPr>
              <a:t>licence</a:t>
            </a:r>
            <a:r>
              <a:rPr lang="en-US" dirty="0">
                <a:effectLst/>
              </a:rPr>
              <a:t> that allows others to use those materials for free and make edits to them. So another part of my job is maintaining the BC Open Textbook Collection, which contains over 300 free, digital textbooks for post-secondary.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rPr>
              <a:t>I am currently in my second year of my Masters in Inclusive Design at OCAD University in Toronto, where my research focuses on epistemic injustice in open educational resources.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rPr>
              <a:t>So I have a short presentation prepared on accessibility and universal design for learning. Please take note of any questions you have during the presentation because I would love to discuss them after.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a:t>
            </a:fld>
            <a:endParaRPr lang="en-US"/>
          </a:p>
        </p:txBody>
      </p:sp>
    </p:spTree>
    <p:extLst>
      <p:ext uri="{BB962C8B-B14F-4D97-AF65-F5344CB8AC3E}">
        <p14:creationId xmlns:p14="http://schemas.microsoft.com/office/powerpoint/2010/main" val="152116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you're looking for more concrete information about how to create accessible educational materials, a resource I would recommend is the Accessibility Toolkit, which you can access at opentextbc.ca/</a:t>
            </a:r>
            <a:r>
              <a:rPr lang="en-CA" dirty="0" err="1"/>
              <a:t>AccessibilityToolkit</a:t>
            </a:r>
            <a:r>
              <a:rPr lang="en-CA" dirty="0"/>
              <a:t> this resource focuses on open educational materials but the information in it can really be general generalized to anything, whether you're writing a blog post or creating in Microsoft Word. Basically it will provide step by step instructions for making different types of educational resources accessible, including a specific focus on text, links, images, colour, video, audio, math, and links.</a:t>
            </a:r>
          </a:p>
        </p:txBody>
      </p:sp>
      <p:sp>
        <p:nvSpPr>
          <p:cNvPr id="4" name="Slide Number Placeholder 3"/>
          <p:cNvSpPr>
            <a:spLocks noGrp="1"/>
          </p:cNvSpPr>
          <p:nvPr>
            <p:ph type="sldNum" sz="quarter" idx="5"/>
          </p:nvPr>
        </p:nvSpPr>
        <p:spPr/>
        <p:txBody>
          <a:bodyPr/>
          <a:lstStyle/>
          <a:p>
            <a:fld id="{C71F032B-7ACA-443D-B42B-93D3846372C3}" type="slidenum">
              <a:rPr lang="en-CA" smtClean="0"/>
              <a:t>10</a:t>
            </a:fld>
            <a:endParaRPr lang="en-CA"/>
          </a:p>
        </p:txBody>
      </p:sp>
    </p:spTree>
    <p:extLst>
      <p:ext uri="{BB962C8B-B14F-4D97-AF65-F5344CB8AC3E}">
        <p14:creationId xmlns:p14="http://schemas.microsoft.com/office/powerpoint/2010/main" val="2164301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now I'll talk a little bit about universal design for learning or UDL. UDL is a framework for course design that aims to give all students equal opportunities to learn.</a:t>
            </a:r>
          </a:p>
          <a:p>
            <a:endParaRPr lang="en-CA" dirty="0"/>
          </a:p>
          <a:p>
            <a:r>
              <a:rPr lang="en-CA" dirty="0"/>
              <a:t>It does that by taking one-size-fits-one approach. It assumes that students are different and that you can't treat all students the same and expect them all to succeed and learn. So instead, UDL aims to provide students with flexibility to be able to move through the course based on their needs context and interests.</a:t>
            </a:r>
          </a:p>
        </p:txBody>
      </p:sp>
      <p:sp>
        <p:nvSpPr>
          <p:cNvPr id="4" name="Slide Number Placeholder 3"/>
          <p:cNvSpPr>
            <a:spLocks noGrp="1"/>
          </p:cNvSpPr>
          <p:nvPr>
            <p:ph type="sldNum" sz="quarter" idx="5"/>
          </p:nvPr>
        </p:nvSpPr>
        <p:spPr/>
        <p:txBody>
          <a:bodyPr/>
          <a:lstStyle/>
          <a:p>
            <a:fld id="{C71F032B-7ACA-443D-B42B-93D3846372C3}" type="slidenum">
              <a:rPr lang="en-CA" smtClean="0"/>
              <a:t>11</a:t>
            </a:fld>
            <a:endParaRPr lang="en-CA"/>
          </a:p>
        </p:txBody>
      </p:sp>
    </p:spTree>
    <p:extLst>
      <p:ext uri="{BB962C8B-B14F-4D97-AF65-F5344CB8AC3E}">
        <p14:creationId xmlns:p14="http://schemas.microsoft.com/office/powerpoint/2010/main" val="1898303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UDL is broken up into three principles.</a:t>
            </a:r>
          </a:p>
          <a:p>
            <a:endParaRPr lang="en-CA" dirty="0"/>
          </a:p>
          <a:p>
            <a:r>
              <a:rPr lang="en-CA" dirty="0"/>
              <a:t>The first principle is to provide multiple means of engagement, which basically relates to providing different opportunities and choices to motivate students to learn and persist through a course.</a:t>
            </a:r>
          </a:p>
          <a:p>
            <a:endParaRPr lang="en-CA" dirty="0"/>
          </a:p>
          <a:p>
            <a:r>
              <a:rPr lang="en-CA" dirty="0"/>
              <a:t>The second principle is to provide multiple means of representation, which relates to providing students multiple options over how they consume and organize information. So for example that could mean providing students a choice between reading an article or watching a video.</a:t>
            </a:r>
          </a:p>
          <a:p>
            <a:endParaRPr lang="en-CA" dirty="0"/>
          </a:p>
          <a:p>
            <a:r>
              <a:rPr lang="en-CA" dirty="0"/>
              <a:t>And finally, provide multiple means of action an expression, which means to give students flexibility and choice in how they demonstrate their learning. For example, maybe one student wants to write an essay while another wants to do a class presentation.</a:t>
            </a:r>
          </a:p>
          <a:p>
            <a:endParaRPr lang="en-CA" dirty="0"/>
          </a:p>
          <a:p>
            <a:r>
              <a:rPr lang="en-CA" dirty="0"/>
              <a:t>And the reason I have small images of the human brain with different regions highlighted is because UDL is guided by research in the brain and how we learn. As such, each of these principles align with a neuro network.</a:t>
            </a:r>
          </a:p>
        </p:txBody>
      </p:sp>
      <p:sp>
        <p:nvSpPr>
          <p:cNvPr id="4" name="Slide Number Placeholder 3"/>
          <p:cNvSpPr>
            <a:spLocks noGrp="1"/>
          </p:cNvSpPr>
          <p:nvPr>
            <p:ph type="sldNum" sz="quarter" idx="5"/>
          </p:nvPr>
        </p:nvSpPr>
        <p:spPr/>
        <p:txBody>
          <a:bodyPr/>
          <a:lstStyle/>
          <a:p>
            <a:fld id="{C71F032B-7ACA-443D-B42B-93D3846372C3}" type="slidenum">
              <a:rPr lang="en-CA" smtClean="0"/>
              <a:t>12</a:t>
            </a:fld>
            <a:endParaRPr lang="en-CA"/>
          </a:p>
        </p:txBody>
      </p:sp>
    </p:spTree>
    <p:extLst>
      <p:ext uri="{BB962C8B-B14F-4D97-AF65-F5344CB8AC3E}">
        <p14:creationId xmlns:p14="http://schemas.microsoft.com/office/powerpoint/2010/main" val="3070128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UDL</a:t>
            </a:r>
            <a:r>
              <a:rPr lang="en-CA" dirty="0"/>
              <a:t> has a number of </a:t>
            </a:r>
            <a:r>
              <a:rPr lang="en-US" dirty="0"/>
              <a:t>potential </a:t>
            </a:r>
            <a:r>
              <a:rPr lang="en-CA" dirty="0"/>
              <a:t>benefits</a:t>
            </a:r>
            <a:r>
              <a:rPr lang="en-US" dirty="0"/>
              <a:t>.</a:t>
            </a:r>
          </a:p>
          <a:p>
            <a:pPr marL="171450" indent="-171450">
              <a:buFont typeface="Arial" panose="020B0604020202020204" pitchFamily="34" charset="0"/>
              <a:buChar char="•"/>
            </a:pPr>
            <a:r>
              <a:rPr lang="en-CA" dirty="0"/>
              <a:t>It has the potential to reduce the need for individual accommodation.</a:t>
            </a:r>
          </a:p>
          <a:p>
            <a:pPr marL="171450" indent="-171450">
              <a:buFont typeface="Arial" panose="020B0604020202020204" pitchFamily="34" charset="0"/>
              <a:buChar char="•"/>
            </a:pPr>
            <a:r>
              <a:rPr lang="en-CA" dirty="0"/>
              <a:t>It can increase flexibility and options for all students </a:t>
            </a:r>
            <a:endParaRPr lang="en-US" dirty="0"/>
          </a:p>
          <a:p>
            <a:pPr marL="171450" indent="-171450">
              <a:buFont typeface="Arial" panose="020B0604020202020204" pitchFamily="34" charset="0"/>
              <a:buChar char="•"/>
            </a:pPr>
            <a:r>
              <a:rPr lang="en-CA" dirty="0"/>
              <a:t>and it helps focus attention on specific course learning outcomes, which I'll talk more about in a few minutes </a:t>
            </a:r>
          </a:p>
        </p:txBody>
      </p:sp>
      <p:sp>
        <p:nvSpPr>
          <p:cNvPr id="4" name="Slide Number Placeholder 3"/>
          <p:cNvSpPr>
            <a:spLocks noGrp="1"/>
          </p:cNvSpPr>
          <p:nvPr>
            <p:ph type="sldNum" sz="quarter" idx="5"/>
          </p:nvPr>
        </p:nvSpPr>
        <p:spPr/>
        <p:txBody>
          <a:bodyPr/>
          <a:lstStyle/>
          <a:p>
            <a:fld id="{C71F032B-7ACA-443D-B42B-93D3846372C3}" type="slidenum">
              <a:rPr lang="en-CA" smtClean="0"/>
              <a:t>13</a:t>
            </a:fld>
            <a:endParaRPr lang="en-CA"/>
          </a:p>
        </p:txBody>
      </p:sp>
    </p:spTree>
    <p:extLst>
      <p:ext uri="{BB962C8B-B14F-4D97-AF65-F5344CB8AC3E}">
        <p14:creationId xmlns:p14="http://schemas.microsoft.com/office/powerpoint/2010/main" val="3361713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UDL is an iterative practice. It’s not really something that is completed or can be checked off or perfected.</a:t>
            </a:r>
          </a:p>
          <a:p>
            <a:endParaRPr lang="en-US" dirty="0"/>
          </a:p>
          <a:p>
            <a:r>
              <a:rPr lang="en-US" dirty="0"/>
              <a:t>On the slides I have a cyclical diagram that represents the process of getting started with UDL.</a:t>
            </a:r>
          </a:p>
          <a:p>
            <a:endParaRPr lang="en-US" dirty="0"/>
          </a:p>
          <a:p>
            <a:r>
              <a:rPr lang="en-US" dirty="0"/>
              <a:t>It starts with reflection…</a:t>
            </a:r>
          </a:p>
          <a:p>
            <a:endParaRPr lang="en-CA" dirty="0"/>
          </a:p>
        </p:txBody>
      </p:sp>
      <p:sp>
        <p:nvSpPr>
          <p:cNvPr id="4" name="Slide Number Placeholder 3"/>
          <p:cNvSpPr>
            <a:spLocks noGrp="1"/>
          </p:cNvSpPr>
          <p:nvPr>
            <p:ph type="sldNum" sz="quarter" idx="5"/>
          </p:nvPr>
        </p:nvSpPr>
        <p:spPr/>
        <p:txBody>
          <a:bodyPr/>
          <a:lstStyle/>
          <a:p>
            <a:fld id="{C71F032B-7ACA-443D-B42B-93D3846372C3}" type="slidenum">
              <a:rPr lang="en-CA" smtClean="0"/>
              <a:t>14</a:t>
            </a:fld>
            <a:endParaRPr lang="en-CA"/>
          </a:p>
        </p:txBody>
      </p:sp>
    </p:spTree>
    <p:extLst>
      <p:ext uri="{BB962C8B-B14F-4D97-AF65-F5344CB8AC3E}">
        <p14:creationId xmlns:p14="http://schemas.microsoft.com/office/powerpoint/2010/main" val="649027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thing that UDL encourages is for instructors to separate the means from ends in learning goals.</a:t>
            </a:r>
          </a:p>
          <a:p>
            <a:endParaRPr lang="en-CA" dirty="0"/>
          </a:p>
          <a:p>
            <a:r>
              <a:rPr lang="en-CA" dirty="0"/>
              <a:t>So what this means is that learning goals should focus on the desired outcomes rather than how to demonstrate those outcomes, which makes it easier to provide multiple pathways for achievement.</a:t>
            </a:r>
          </a:p>
          <a:p>
            <a:endParaRPr lang="en-CA" dirty="0"/>
          </a:p>
          <a:p>
            <a:r>
              <a:rPr lang="en-CA" dirty="0"/>
              <a:t>For example, a learning goal in a human anatomy class might be, “Write a paragraph about how the circulatory system works.” In this case, “write a paragraph” has been made part of the learning goal. However, the learning goal could just be, “Describe how the circulatory system works.” This would give more flexibility in how students can show that they understand the circulatory system.</a:t>
            </a:r>
          </a:p>
        </p:txBody>
      </p:sp>
      <p:sp>
        <p:nvSpPr>
          <p:cNvPr id="4" name="Slide Number Placeholder 3"/>
          <p:cNvSpPr>
            <a:spLocks noGrp="1"/>
          </p:cNvSpPr>
          <p:nvPr>
            <p:ph type="sldNum" sz="quarter" idx="5"/>
          </p:nvPr>
        </p:nvSpPr>
        <p:spPr/>
        <p:txBody>
          <a:bodyPr/>
          <a:lstStyle/>
          <a:p>
            <a:fld id="{C71F032B-7ACA-443D-B42B-93D3846372C3}" type="slidenum">
              <a:rPr lang="en-CA" smtClean="0"/>
              <a:t>15</a:t>
            </a:fld>
            <a:endParaRPr lang="en-CA"/>
          </a:p>
        </p:txBody>
      </p:sp>
    </p:spTree>
    <p:extLst>
      <p:ext uri="{BB962C8B-B14F-4D97-AF65-F5344CB8AC3E}">
        <p14:creationId xmlns:p14="http://schemas.microsoft.com/office/powerpoint/2010/main" val="3168601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related to this idea of construct relevance in assessment.</a:t>
            </a:r>
          </a:p>
          <a:p>
            <a:endParaRPr lang="en-CA" dirty="0"/>
          </a:p>
          <a:p>
            <a:r>
              <a:rPr lang="en-CA" dirty="0"/>
              <a:t>A “construct” in in this context is the knowledge, skills, or abilities being measured by an assessment.</a:t>
            </a:r>
          </a:p>
          <a:p>
            <a:endParaRPr lang="en-CA" dirty="0"/>
          </a:p>
          <a:p>
            <a:r>
              <a:rPr lang="en-CA" dirty="0"/>
              <a:t>How can you make sure an assessment is designed to only evaluate constructs that are relevant to the learning goals of the course </a:t>
            </a:r>
          </a:p>
        </p:txBody>
      </p:sp>
      <p:sp>
        <p:nvSpPr>
          <p:cNvPr id="4" name="Slide Number Placeholder 3"/>
          <p:cNvSpPr>
            <a:spLocks noGrp="1"/>
          </p:cNvSpPr>
          <p:nvPr>
            <p:ph type="sldNum" sz="quarter" idx="5"/>
          </p:nvPr>
        </p:nvSpPr>
        <p:spPr/>
        <p:txBody>
          <a:bodyPr/>
          <a:lstStyle/>
          <a:p>
            <a:fld id="{C71F032B-7ACA-443D-B42B-93D3846372C3}" type="slidenum">
              <a:rPr lang="en-CA" smtClean="0"/>
              <a:t>16</a:t>
            </a:fld>
            <a:endParaRPr lang="en-CA"/>
          </a:p>
        </p:txBody>
      </p:sp>
    </p:spTree>
    <p:extLst>
      <p:ext uri="{BB962C8B-B14F-4D97-AF65-F5344CB8AC3E}">
        <p14:creationId xmlns:p14="http://schemas.microsoft.com/office/powerpoint/2010/main" val="284510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having clear learning goals is really important. Here are two examples of assessments that have construct irrelevant aspects.</a:t>
            </a:r>
          </a:p>
          <a:p>
            <a:endParaRPr lang="en-US" dirty="0"/>
          </a:p>
          <a:p>
            <a:r>
              <a:rPr lang="en-CA" dirty="0"/>
              <a:t>The first example is a math assessment that includes word problems to assess students’ understanding of math concepts </a:t>
            </a:r>
            <a:r>
              <a:rPr lang="en-US" dirty="0"/>
              <a:t>.I</a:t>
            </a:r>
            <a:r>
              <a:rPr lang="en-CA" dirty="0"/>
              <a:t>in this case, a construct irrelevant aspect of this assessment is the ability to read well. Just because a student struggles with reading comprehension does not mean that they don't understand the math concepts.</a:t>
            </a:r>
          </a:p>
          <a:p>
            <a:endParaRPr lang="en-CA" dirty="0"/>
          </a:p>
          <a:p>
            <a:r>
              <a:rPr lang="en-CA" dirty="0"/>
              <a:t>[Advance slide]</a:t>
            </a:r>
          </a:p>
          <a:p>
            <a:endParaRPr lang="en-CA" dirty="0"/>
          </a:p>
          <a:p>
            <a:r>
              <a:rPr lang="en-CA" dirty="0"/>
              <a:t>A second example is a history class that has a timed, closed book final exam with essay questions</a:t>
            </a:r>
            <a:r>
              <a:rPr lang="en-US" dirty="0"/>
              <a:t>. </a:t>
            </a:r>
            <a:r>
              <a:rPr lang="en-CA" dirty="0"/>
              <a:t>In this case, construct irrelevant aspects of this assessment include the ability to work under pressure, motor coordination such as handwriting and typing, short term and working memory, and attention span. If a student struggles with any of these four things, they're going to have a much harder time been successful in the exam. This is a problem if the goal of the exam is to test a student’s ability to craft a well-structured historical argument.</a:t>
            </a:r>
            <a:endParaRPr lang="en-US" dirty="0"/>
          </a:p>
          <a:p>
            <a:endParaRPr lang="en-US" dirty="0"/>
          </a:p>
          <a:p>
            <a:r>
              <a:rPr lang="en-US" dirty="0"/>
              <a:t>The goal of removing contract irrelevant assessment strategies is not to lessen the rigor of the assessment. Instead, the goal is get a more accurate representation of the specific skills and knowledge that need to be assessed.</a:t>
            </a:r>
          </a:p>
          <a:p>
            <a:endParaRPr lang="en-US" dirty="0"/>
          </a:p>
          <a:p>
            <a:r>
              <a:rPr lang="en-US" dirty="0"/>
              <a:t>By going back to the learning goals, you can determine if a timed, closed book exam is necessary is the best way to test the ability to craft a historical argument.</a:t>
            </a:r>
          </a:p>
          <a:p>
            <a:endParaRPr lang="en-US" dirty="0"/>
          </a:p>
          <a:p>
            <a:r>
              <a:rPr lang="en-US" dirty="0"/>
              <a:t>In regards, to the math assessment, providing an audio version of questions or access to text to speech tools ensures that students don’t have to rely on their reading ability to answer the question.</a:t>
            </a:r>
            <a:endParaRPr lang="en-CA" dirty="0"/>
          </a:p>
        </p:txBody>
      </p:sp>
      <p:sp>
        <p:nvSpPr>
          <p:cNvPr id="4" name="Slide Number Placeholder 3"/>
          <p:cNvSpPr>
            <a:spLocks noGrp="1"/>
          </p:cNvSpPr>
          <p:nvPr>
            <p:ph type="sldNum" sz="quarter" idx="5"/>
          </p:nvPr>
        </p:nvSpPr>
        <p:spPr/>
        <p:txBody>
          <a:bodyPr/>
          <a:lstStyle/>
          <a:p>
            <a:fld id="{C71F032B-7ACA-443D-B42B-93D3846372C3}" type="slidenum">
              <a:rPr lang="en-CA" smtClean="0"/>
              <a:t>17</a:t>
            </a:fld>
            <a:endParaRPr lang="en-CA"/>
          </a:p>
        </p:txBody>
      </p:sp>
    </p:spTree>
    <p:extLst>
      <p:ext uri="{BB962C8B-B14F-4D97-AF65-F5344CB8AC3E}">
        <p14:creationId xmlns:p14="http://schemas.microsoft.com/office/powerpoint/2010/main" val="185942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CB75F9B-3430-4C7F-BD85-103295284F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 wanted to start off with this question, “What is disability?” When talking about accessibility, it is helpful to talk a bit about how we think about disability and how that affects our understanding of and approach to the work of making education accessible.  </a:t>
            </a:r>
          </a:p>
          <a:p>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82B1C72-C258-44B7-AFA4-39C78EB9FA28}"/>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There are two ways we can understand disability: The individual model or the social model.</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individual model of disability “understands disability as an individual problem, affliction, or deficit that needs a cure or accommodation.” It sees disability as an individual trait. This is the model that is used in medical settings, and it is also used at universities and colleges where students need to have a diagnosed disability to be eligible for accommodation. This model groups people into categories. Either you are disabled, and eligible for accommodation. Or you are not. This approach leaves a lot of people out, and it puts the onus on individuals to advocate for themselves to get the accommodations they need. </a:t>
            </a:r>
          </a:p>
          <a:p>
            <a:endParaRPr lang="en-CA" dirty="0"/>
          </a:p>
          <a:p>
            <a:r>
              <a:rPr lang="en-CA" dirty="0"/>
              <a:t>In contrast, there is the social model of disability, which looks at how the design of things outside of a person and society as a whole can create disability. For example, a person in a wheelchair experiences disability when a restaurant has a stairs-only entrance. However, if those stairs were a ramp, that barrier would disappear, and their wheelchair would no longer be a problem. Similarly, a blind student experiences disability when their textbook is only available in a print format. However, if that resource was designed to be read with a screen reader or translated into Braille, that barrier would disappear.</a:t>
            </a:r>
          </a:p>
          <a:p>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AD467E2-E522-4B20-80AB-6C41802A3247}"/>
              </a:ext>
            </a:extLst>
          </p:cNvPr>
          <p:cNvSpPr>
            <a:spLocks noGrp="1"/>
          </p:cNvSpPr>
          <p:nvPr>
            <p:ph type="body" idx="1"/>
          </p:nvPr>
        </p:nvSpPr>
        <p:spPr/>
        <p:txBody>
          <a:bodyPr/>
          <a:lstStyle/>
          <a:p>
            <a:r>
              <a:rPr lang="en-US" dirty="0"/>
              <a:t>As such, it is better to understand disability as emerging when there is a mismatch </a:t>
            </a:r>
            <a:r>
              <a:rPr lang="en-CA" sz="1200" kern="1200" dirty="0">
                <a:solidFill>
                  <a:schemeClr val="tx1"/>
                </a:solidFill>
                <a:effectLst/>
                <a:latin typeface="+mn-lt"/>
                <a:ea typeface="+mn-ea"/>
                <a:cs typeface="+mn-cs"/>
              </a:rPr>
              <a:t>between a person, their environment, and the tools they have available to them.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With this model, the onus is on the environment to be designed to be accessible, rather than on the individual to adapt to the environment or request an accommodation.</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social model of disability complicates the binary categories of disabled vs abled. Instead, disability becomes more of a spectrum that can affect different people in different ways depending on their context, environment, and the tools they have access to, and is a product of history and culture. To go back to the ramp example, a lot of people benefit from ramps. This includes people on crutches, young children, or someone with a </a:t>
            </a:r>
            <a:r>
              <a:rPr lang="en-CA" sz="1200" kern="1200" dirty="0" err="1">
                <a:solidFill>
                  <a:schemeClr val="tx1"/>
                </a:solidFill>
                <a:effectLst/>
                <a:latin typeface="+mn-lt"/>
                <a:ea typeface="+mn-ea"/>
                <a:cs typeface="+mn-cs"/>
              </a:rPr>
              <a:t>rolly</a:t>
            </a:r>
            <a:r>
              <a:rPr lang="en-CA" sz="1200" kern="1200" dirty="0">
                <a:solidFill>
                  <a:schemeClr val="tx1"/>
                </a:solidFill>
                <a:effectLst/>
                <a:latin typeface="+mn-lt"/>
                <a:ea typeface="+mn-ea"/>
                <a:cs typeface="+mn-cs"/>
              </a:rPr>
              <a:t> suitcase.</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social model of disability encourages us to use accessible design to create more accessible experiences from the very beginning, rather than trying to accommodate after. And this aligns very well with universal design for learning, which I will talk about more in a few minutes.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So in the context of education, one way of doing this is by creating and using accessible educational materials. Not only does this make these resources more useful and flexible for all students, but it ensures disabled students have access to the same content at the same time as their peers, without needing to request accommodation.</a:t>
            </a:r>
          </a:p>
          <a:p>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Notes Placeholder 19">
            <a:extLst>
              <a:ext uri="{FF2B5EF4-FFF2-40B4-BE49-F238E27FC236}">
                <a16:creationId xmlns:a16="http://schemas.microsoft.com/office/drawing/2014/main" id="{16947F22-1AEA-4130-9CAE-9E8A3E4CE86A}"/>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Lots of things affect access to learning, even for students that don’t identify as disabled.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For example, the presentation, format, and structure of information can increase or impede access.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addition, day-to-day life and personal responsibilities can impede access. Examples of this might include needing to spend long hours on transit to get to work, which makes it difficult to get readings done. If those readings are in a format that can be downloaded on a phone, all of a sudden that reading becomes a lot easier to complete. Busy work schedules or caregiving responsibilities can impact a person’s ability to attend synchronous sessions.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Access to technology and Internet are important things to consider, especially in the context of online education. Not all students have reliable internet access at home or a personal device. For these students, low bandwidth, downloadable options may be necessary.</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And finally, unfamiliar or complex technology can create barriers. It’s really hard to learn from something you can’t figure out how to use or navigate.</a:t>
            </a:r>
          </a:p>
          <a:p>
            <a:endParaRPr lang="en-CA" sz="1200" kern="1200" dirty="0">
              <a:solidFill>
                <a:schemeClr val="tx1"/>
              </a:solidFill>
              <a:effectLst/>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 the topic of access to internet, I wanted to share this graphic.</a:t>
            </a:r>
          </a:p>
          <a:p>
            <a:endParaRPr lang="en-CA" dirty="0"/>
          </a:p>
          <a:p>
            <a:r>
              <a:rPr lang="en-CA" dirty="0"/>
              <a:t>With the pandemic and a rapid shift to online, there's been a lot of discussion about equity issues in the context of online education. So on the slide here I have a graphic that was created by Daniel Stanford, which compares teaching strategies based on the level of bandwidth required and the immediacy of the activity, meaning whether or not it is something that people can do on their own time.</a:t>
            </a:r>
          </a:p>
          <a:p>
            <a:endParaRPr lang="en-CA" dirty="0"/>
          </a:p>
          <a:p>
            <a:r>
              <a:rPr lang="en-CA" dirty="0"/>
              <a:t>So this graphic uses an X&amp;Y axis to divide up these different teaching strategies. On the X axis is low to high immediacy and on the Y axis it's low bandwidth to high bandwidth. So I will go through each of these quadrants.</a:t>
            </a:r>
          </a:p>
          <a:p>
            <a:pPr marL="171450" indent="-171450">
              <a:buFont typeface="Arial" panose="020B0604020202020204" pitchFamily="34" charset="0"/>
              <a:buChar char="•"/>
            </a:pPr>
            <a:r>
              <a:rPr lang="en-CA" dirty="0"/>
              <a:t>On the top right, which is high bandwidth and high immediacy, there is live video conference or audio conference like we're doing right now.</a:t>
            </a:r>
          </a:p>
          <a:p>
            <a:pPr marL="171450" indent="-171450">
              <a:buFont typeface="Arial" panose="020B0604020202020204" pitchFamily="34" charset="0"/>
              <a:buChar char="•"/>
            </a:pPr>
            <a:r>
              <a:rPr lang="en-CA" dirty="0"/>
              <a:t>On the top left there is high bandwidth but low immediacy, which includes pre-recorded video or audio and asynchronous discussions with video or audio.</a:t>
            </a:r>
          </a:p>
          <a:p>
            <a:pPr marL="171450" indent="-171450">
              <a:buFont typeface="Arial" panose="020B0604020202020204" pitchFamily="34" charset="0"/>
              <a:buChar char="•"/>
            </a:pPr>
            <a:r>
              <a:rPr lang="en-CA" dirty="0"/>
              <a:t>On the bottom right there is high immediacy but low bandwidth, which would be things like collaborative documents or group chat and messaging.</a:t>
            </a:r>
          </a:p>
          <a:p>
            <a:pPr marL="171450" indent="-171450">
              <a:buFont typeface="Arial" panose="020B0604020202020204" pitchFamily="34" charset="0"/>
              <a:buChar char="•"/>
            </a:pPr>
            <a:r>
              <a:rPr lang="en-CA" dirty="0"/>
              <a:t>And then finally, on the bottom left there is low immediacy and low bandwidth. So examples of these are discussion boards with text and images, email, and then readings with text and images.</a:t>
            </a:r>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dirty="0"/>
              <a:t>From my perspective, the point of this graphic is to convey the choice and flexibility that exists in online environments. </a:t>
            </a:r>
          </a:p>
        </p:txBody>
      </p:sp>
      <p:sp>
        <p:nvSpPr>
          <p:cNvPr id="4" name="Slide Number Placeholder 3"/>
          <p:cNvSpPr>
            <a:spLocks noGrp="1"/>
          </p:cNvSpPr>
          <p:nvPr>
            <p:ph type="sldNum" sz="quarter" idx="5"/>
          </p:nvPr>
        </p:nvSpPr>
        <p:spPr/>
        <p:txBody>
          <a:bodyPr/>
          <a:lstStyle/>
          <a:p>
            <a:fld id="{C71F032B-7ACA-443D-B42B-93D3846372C3}" type="slidenum">
              <a:rPr lang="en-CA" smtClean="0"/>
              <a:t>6</a:t>
            </a:fld>
            <a:endParaRPr lang="en-CA"/>
          </a:p>
        </p:txBody>
      </p:sp>
    </p:spTree>
    <p:extLst>
      <p:ext uri="{BB962C8B-B14F-4D97-AF65-F5344CB8AC3E}">
        <p14:creationId xmlns:p14="http://schemas.microsoft.com/office/powerpoint/2010/main" val="358167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I'm going to be talking about the role that Accessibility and Universal Design for Learning play to make education more inclusive and equitable. </a:t>
            </a:r>
            <a:r>
              <a:rPr lang="en-US" dirty="0"/>
              <a:t>These two concepts are compatible, but not the same. For example, a class can be designed to be accessible without incorporating UDL and vice versa. </a:t>
            </a:r>
            <a:endParaRPr lang="en-CA" dirty="0"/>
          </a:p>
        </p:txBody>
      </p:sp>
      <p:sp>
        <p:nvSpPr>
          <p:cNvPr id="4" name="Slide Number Placeholder 3"/>
          <p:cNvSpPr>
            <a:spLocks noGrp="1"/>
          </p:cNvSpPr>
          <p:nvPr>
            <p:ph type="sldNum" sz="quarter" idx="5"/>
          </p:nvPr>
        </p:nvSpPr>
        <p:spPr/>
        <p:txBody>
          <a:bodyPr/>
          <a:lstStyle/>
          <a:p>
            <a:fld id="{C71F032B-7ACA-443D-B42B-93D3846372C3}" type="slidenum">
              <a:rPr lang="en-CA" smtClean="0"/>
              <a:t>7</a:t>
            </a:fld>
            <a:endParaRPr lang="en-CA"/>
          </a:p>
        </p:txBody>
      </p:sp>
    </p:spTree>
    <p:extLst>
      <p:ext uri="{BB962C8B-B14F-4D97-AF65-F5344CB8AC3E}">
        <p14:creationId xmlns:p14="http://schemas.microsoft.com/office/powerpoint/2010/main" val="196229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30350B0-95C9-4473-9C6C-7D3006052770}"/>
              </a:ext>
            </a:extLst>
          </p:cNvPr>
          <p:cNvSpPr>
            <a:spLocks noGrp="1"/>
          </p:cNvSpPr>
          <p:nvPr>
            <p:ph type="body" idx="1"/>
          </p:nvPr>
        </p:nvSpPr>
        <p:spPr/>
        <p:txBody>
          <a:bodyPr/>
          <a:lstStyle/>
          <a:p>
            <a:r>
              <a:rPr lang="en-US" dirty="0"/>
              <a:t>In the context of online education and education that leverages digital tools and platforms, the Web Content Accessibility Guidelines (WCAG) are really important. The WCAG </a:t>
            </a:r>
            <a:r>
              <a:rPr lang="en-CA" dirty="0"/>
              <a:t>is an international digital accessibility standard that is developed and maintained by the W3C Web Accessibility Initiative and adopted all over the world. The WCAG was created specifically to ensure that disabled people have equal access to web content. However, these accessibility guidelines benefit everyone.</a:t>
            </a:r>
          </a:p>
          <a:p>
            <a:endParaRPr lang="en-CA" dirty="0"/>
          </a:p>
          <a:p>
            <a:r>
              <a:rPr lang="en-CA" dirty="0"/>
              <a:t>WCAG has four main principles: perceivable, operable, understandable, and robust.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Perceivable focuses on the ability for all students to perceive something through one of their senses. This means the information needs to be available through sight, sound, and touch, or available in such a way that assistive technology could be used to translate that content for another sense. An example of this is captions on a video for someone who can’t hear the audio or text descriptions of images that can be read aloud for someone who can’t see the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Operable focuses how people can navigate and interact with the resource or digital platform. For example, someone should be able to navigate through a resource using only their keyboard. Navigation should be easy and make sense.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Understandable principle requires that information and the operation of the user interface must be understandable. That means the text is readable and understandable and the layout of a page is predictable and consistent.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And finally, robust requires that digital resources and platforms are able to be used on a variety of devices, browsers, and with various assistive technologies. So for example, a website should not only work on Google Chrome or on a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web content accessibility guidelines provide a collection of success criteria under each of the principles that are a lot more specific, and we can come back to this later </a:t>
            </a:r>
            <a:r>
              <a:rPr lang="en-CA" dirty="0"/>
              <a:t>In the discussion if people are interested in diving more into the specifics.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But the main takeaway here is that these web content accessibility guidelines are highly relevant in online education. It applies to the design of educational materials like textbooks, readings, or videos, also educational experiences like lectures or discussions, and also the kind of tools that are being used in the classroom, so the learning management system, the video conferencing software, the polling tools, etc.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71F032B-7ACA-443D-B42B-93D3846372C3}" type="slidenum">
              <a:rPr lang="en-CA" smtClean="0"/>
              <a:t>9</a:t>
            </a:fld>
            <a:endParaRPr lang="en-CA"/>
          </a:p>
        </p:txBody>
      </p:sp>
    </p:spTree>
    <p:extLst>
      <p:ext uri="{BB962C8B-B14F-4D97-AF65-F5344CB8AC3E}">
        <p14:creationId xmlns:p14="http://schemas.microsoft.com/office/powerpoint/2010/main" val="1897042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32" y="0"/>
            <a:ext cx="4949805" cy="3305909"/>
          </a:xfrm>
          <a:solidFill>
            <a:srgbClr val="39213F"/>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336739" y="277423"/>
            <a:ext cx="6621643" cy="57087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81E4FFA-3DC3-4691-9AF7-5C460538F5C5}"/>
              </a:ext>
            </a:extLst>
          </p:cNvPr>
          <p:cNvSpPr>
            <a:spLocks noGrp="1"/>
          </p:cNvSpPr>
          <p:nvPr>
            <p:ph type="body" sz="quarter" idx="10"/>
          </p:nvPr>
        </p:nvSpPr>
        <p:spPr>
          <a:xfrm>
            <a:off x="2" y="3305910"/>
            <a:ext cx="4949805" cy="3132991"/>
          </a:xfrm>
          <a:solidFill>
            <a:srgbClr val="39213F"/>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17478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urp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39943"/>
          </a:xfrm>
        </p:spPr>
        <p:txBody>
          <a:bodyPr anchor="b">
            <a:normAutofit/>
          </a:bodyPr>
          <a:lstStyle>
            <a:lvl1pPr algn="ctr">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2789237"/>
            <a:ext cx="9144000" cy="241029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39943"/>
          </a:xfrm>
        </p:spPr>
        <p:txBody>
          <a:bodyPr anchor="b">
            <a:normAutofit/>
          </a:bodyPr>
          <a:lstStyle>
            <a:lvl1pPr algn="ctr">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2789237"/>
            <a:ext cx="9144000" cy="241029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0900" y="972720"/>
            <a:ext cx="8025080" cy="2387600"/>
          </a:xfrm>
        </p:spPr>
        <p:txBody>
          <a:bodyPr anchor="b">
            <a:normAutofit/>
          </a:bodyPr>
          <a:lstStyle>
            <a:lvl1pPr algn="l">
              <a:defRPr sz="5867" b="0"/>
            </a:lvl1pPr>
          </a:lstStyle>
          <a:p>
            <a:r>
              <a:rPr lang="en-US" dirty="0"/>
              <a:t>Click to edit Master title style</a:t>
            </a:r>
          </a:p>
        </p:txBody>
      </p:sp>
      <p:sp>
        <p:nvSpPr>
          <p:cNvPr id="3" name="Subtitle 2"/>
          <p:cNvSpPr>
            <a:spLocks noGrp="1"/>
          </p:cNvSpPr>
          <p:nvPr>
            <p:ph type="subTitle" idx="1"/>
          </p:nvPr>
        </p:nvSpPr>
        <p:spPr>
          <a:xfrm>
            <a:off x="530900" y="3380598"/>
            <a:ext cx="8143763" cy="722428"/>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530899" y="4307033"/>
            <a:ext cx="5218932" cy="1619380"/>
          </a:xfrm>
        </p:spPr>
        <p:txBody>
          <a:bodyPr>
            <a:normAutofit/>
          </a:bodyPr>
          <a:lstStyle>
            <a:lvl1pPr marL="0" indent="0">
              <a:buNone/>
              <a:defRPr sz="1733"/>
            </a:lvl1pPr>
          </a:lstStyle>
          <a:p>
            <a:pPr lvl="0"/>
            <a:r>
              <a:rPr lang="en-US" dirty="0"/>
              <a:t>Presenter Info</a:t>
            </a:r>
          </a:p>
        </p:txBody>
      </p:sp>
    </p:spTree>
    <p:extLst>
      <p:ext uri="{BB962C8B-B14F-4D97-AF65-F5344CB8AC3E}">
        <p14:creationId xmlns:p14="http://schemas.microsoft.com/office/powerpoint/2010/main" val="27263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FF19-CDE6-4E65-BC88-392DAD5CED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211635C-8C41-42D0-B833-48D5FD7524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9E54148-34A0-4008-BF69-CFB581EADBFD}"/>
              </a:ext>
            </a:extLst>
          </p:cNvPr>
          <p:cNvSpPr>
            <a:spLocks noGrp="1"/>
          </p:cNvSpPr>
          <p:nvPr>
            <p:ph type="dt" sz="half" idx="10"/>
          </p:nvPr>
        </p:nvSpPr>
        <p:spPr/>
        <p:txBody>
          <a:bodyPr/>
          <a:lstStyle/>
          <a:p>
            <a:fld id="{6DBEF3D9-92ED-4552-806E-CDCEF8944B7E}" type="datetimeFigureOut">
              <a:rPr lang="en-CA" smtClean="0"/>
              <a:t>2020-10-20</a:t>
            </a:fld>
            <a:endParaRPr lang="en-CA"/>
          </a:p>
        </p:txBody>
      </p:sp>
      <p:sp>
        <p:nvSpPr>
          <p:cNvPr id="5" name="Footer Placeholder 4">
            <a:extLst>
              <a:ext uri="{FF2B5EF4-FFF2-40B4-BE49-F238E27FC236}">
                <a16:creationId xmlns:a16="http://schemas.microsoft.com/office/drawing/2014/main" id="{2B58FE9D-4991-498E-9A5C-D0C6AB9CF81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4269B3E-3622-42C5-B78D-960F005AEA13}"/>
              </a:ext>
            </a:extLst>
          </p:cNvPr>
          <p:cNvSpPr>
            <a:spLocks noGrp="1"/>
          </p:cNvSpPr>
          <p:nvPr>
            <p:ph type="sldNum" sz="quarter" idx="12"/>
          </p:nvPr>
        </p:nvSpPr>
        <p:spPr/>
        <p:txBody>
          <a:bodyPr/>
          <a:lstStyle/>
          <a:p>
            <a:fld id="{B06C3420-70C9-412D-9747-C813152F011D}" type="slidenum">
              <a:rPr lang="en-CA" smtClean="0"/>
              <a:t>‹#›</a:t>
            </a:fld>
            <a:endParaRPr lang="en-CA"/>
          </a:p>
        </p:txBody>
      </p:sp>
    </p:spTree>
    <p:extLst>
      <p:ext uri="{BB962C8B-B14F-4D97-AF65-F5344CB8AC3E}">
        <p14:creationId xmlns:p14="http://schemas.microsoft.com/office/powerpoint/2010/main" val="47915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838200" y="1825625"/>
            <a:ext cx="10515600" cy="4160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185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B930F-4714-4DB2-B412-216EF186F3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98E36A1-660D-4E17-ABD1-C697DA2AF4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0F4973-68CB-49FC-8EAE-B3EA3EBA3A4E}"/>
              </a:ext>
            </a:extLst>
          </p:cNvPr>
          <p:cNvSpPr>
            <a:spLocks noGrp="1"/>
          </p:cNvSpPr>
          <p:nvPr>
            <p:ph type="dt" sz="half" idx="10"/>
          </p:nvPr>
        </p:nvSpPr>
        <p:spPr/>
        <p:txBody>
          <a:bodyPr/>
          <a:lstStyle/>
          <a:p>
            <a:fld id="{6DBEF3D9-92ED-4552-806E-CDCEF8944B7E}" type="datetimeFigureOut">
              <a:rPr lang="en-CA" smtClean="0"/>
              <a:t>2020-10-20</a:t>
            </a:fld>
            <a:endParaRPr lang="en-CA"/>
          </a:p>
        </p:txBody>
      </p:sp>
      <p:sp>
        <p:nvSpPr>
          <p:cNvPr id="5" name="Footer Placeholder 4">
            <a:extLst>
              <a:ext uri="{FF2B5EF4-FFF2-40B4-BE49-F238E27FC236}">
                <a16:creationId xmlns:a16="http://schemas.microsoft.com/office/drawing/2014/main" id="{6920C17B-72B6-4405-9A62-6500BEC9DC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AFA013F-FDD9-447C-BF99-490169EA1C84}"/>
              </a:ext>
            </a:extLst>
          </p:cNvPr>
          <p:cNvSpPr>
            <a:spLocks noGrp="1"/>
          </p:cNvSpPr>
          <p:nvPr>
            <p:ph type="sldNum" sz="quarter" idx="12"/>
          </p:nvPr>
        </p:nvSpPr>
        <p:spPr/>
        <p:txBody>
          <a:bodyPr/>
          <a:lstStyle/>
          <a:p>
            <a:fld id="{B06C3420-70C9-412D-9747-C813152F011D}" type="slidenum">
              <a:rPr lang="en-CA" smtClean="0"/>
              <a:t>‹#›</a:t>
            </a:fld>
            <a:endParaRPr lang="en-CA"/>
          </a:p>
        </p:txBody>
      </p:sp>
    </p:spTree>
    <p:extLst>
      <p:ext uri="{BB962C8B-B14F-4D97-AF65-F5344CB8AC3E}">
        <p14:creationId xmlns:p14="http://schemas.microsoft.com/office/powerpoint/2010/main" val="2642441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DCAF5-5895-4C92-9C5D-DE07AC6E835E}" type="datetimeFigureOut">
              <a:rPr lang="en-US" smtClean="0"/>
              <a:t>10/20/2020</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34ED3-E5DD-4F4A-B57E-13A89A966750}" type="slidenum">
              <a:rPr lang="en-US" smtClean="0"/>
              <a:t>‹#›</a:t>
            </a:fld>
            <a:endParaRPr lang="en-US"/>
          </a:p>
        </p:txBody>
      </p:sp>
    </p:spTree>
    <p:extLst>
      <p:ext uri="{BB962C8B-B14F-4D97-AF65-F5344CB8AC3E}">
        <p14:creationId xmlns:p14="http://schemas.microsoft.com/office/powerpoint/2010/main" val="8065931"/>
      </p:ext>
    </p:extLst>
  </p:cSld>
  <p:clrMap bg1="lt1" tx1="dk1" bg2="lt2" tx2="dk2" accent1="accent1" accent2="accent2" accent3="accent3" accent4="accent4" accent5="accent5" accent6="accent6" hlink="hlink" folHlink="folHlink"/>
  <p:sldLayoutIdLst>
    <p:sldLayoutId id="2147483707" r:id="rId1"/>
    <p:sldLayoutId id="2147483678" r:id="rId2"/>
    <p:sldLayoutId id="2147483703" r:id="rId3"/>
    <p:sldLayoutId id="2147483675" r:id="rId4"/>
    <p:sldLayoutId id="2147483686" r:id="rId5"/>
  </p:sldLayoutIdLst>
  <p:txStyles>
    <p:titleStyle>
      <a:lvl1pPr algn="l" defTabSz="685800" rtl="0" eaLnBrk="1" latinLnBrk="0" hangingPunct="1">
        <a:lnSpc>
          <a:spcPct val="90000"/>
        </a:lnSpc>
        <a:spcBef>
          <a:spcPct val="0"/>
        </a:spcBef>
        <a:buNone/>
        <a:defRPr sz="3300" kern="1200">
          <a:solidFill>
            <a:schemeClr val="tx1"/>
          </a:solidFill>
          <a:latin typeface="Helvetica Neue" charset="0"/>
          <a:ea typeface="Helvetica Neue" charset="0"/>
          <a:cs typeface="Helvetica Neue"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FC7340-A22A-4D3E-8091-99F8D3A49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5D97849-E1D7-42C8-80D1-496F64EA7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552DD5E-0991-4790-93E4-F19202D55C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EF3D9-92ED-4552-806E-CDCEF8944B7E}" type="datetimeFigureOut">
              <a:rPr lang="en-CA" smtClean="0"/>
              <a:t>2020-10-20</a:t>
            </a:fld>
            <a:endParaRPr lang="en-CA"/>
          </a:p>
        </p:txBody>
      </p:sp>
      <p:sp>
        <p:nvSpPr>
          <p:cNvPr id="5" name="Footer Placeholder 4">
            <a:extLst>
              <a:ext uri="{FF2B5EF4-FFF2-40B4-BE49-F238E27FC236}">
                <a16:creationId xmlns:a16="http://schemas.microsoft.com/office/drawing/2014/main" id="{DF8EE706-855E-4A1A-BFFA-571421FD28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9FAC01B-96C1-4737-8006-B56D42386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C3420-70C9-412D-9747-C813152F011D}" type="slidenum">
              <a:rPr lang="en-CA" smtClean="0"/>
              <a:t>‹#›</a:t>
            </a:fld>
            <a:endParaRPr lang="en-CA"/>
          </a:p>
        </p:txBody>
      </p:sp>
    </p:spTree>
    <p:extLst>
      <p:ext uri="{BB962C8B-B14F-4D97-AF65-F5344CB8AC3E}">
        <p14:creationId xmlns:p14="http://schemas.microsoft.com/office/powerpoint/2010/main" val="32176714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udloncampus.cast.org/page/udl_examples"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cast.org/" TargetMode="External"/><Relationship Id="rId4" Type="http://schemas.openxmlformats.org/officeDocument/2006/relationships/hyperlink" Target="http://udloncampus.cast.org/page/udl_gettingstarte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udloncampus.cast.org/page/assessment_ud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iddblog.org/videoconferencing-alternatives-how-low-bandwidth-teaching-will-save-us-al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8.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BB4890-3597-41C2-AE40-41BBE1D5EFCF}"/>
              </a:ext>
            </a:extLst>
          </p:cNvPr>
          <p:cNvSpPr>
            <a:spLocks noGrp="1"/>
          </p:cNvSpPr>
          <p:nvPr>
            <p:ph type="ctrTitle"/>
          </p:nvPr>
        </p:nvSpPr>
        <p:spPr>
          <a:xfrm>
            <a:off x="530898" y="1357167"/>
            <a:ext cx="9010142" cy="2387600"/>
          </a:xfrm>
          <a:noFill/>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CA" sz="4800" dirty="0"/>
              <a:t>Accessibility,</a:t>
            </a:r>
            <a:br>
              <a:rPr lang="en-CA" sz="4800" dirty="0"/>
            </a:br>
            <a:r>
              <a:rPr lang="en-CA" sz="4800" dirty="0"/>
              <a:t>Universal Design for Learning (UDL)</a:t>
            </a:r>
          </a:p>
        </p:txBody>
      </p:sp>
      <p:sp>
        <p:nvSpPr>
          <p:cNvPr id="4" name="Text Placeholder 3">
            <a:extLst>
              <a:ext uri="{FF2B5EF4-FFF2-40B4-BE49-F238E27FC236}">
                <a16:creationId xmlns:a16="http://schemas.microsoft.com/office/drawing/2014/main" id="{D3E060A2-FE8A-4C81-969A-D978DB8AAD99}"/>
              </a:ext>
            </a:extLst>
          </p:cNvPr>
          <p:cNvSpPr>
            <a:spLocks noGrp="1"/>
          </p:cNvSpPr>
          <p:nvPr>
            <p:ph type="body" sz="quarter" idx="13"/>
          </p:nvPr>
        </p:nvSpPr>
        <p:spPr>
          <a:xfrm>
            <a:off x="530898" y="4307033"/>
            <a:ext cx="5761617" cy="1619380"/>
          </a:xfrm>
        </p:spPr>
        <p:txBody>
          <a:bodyPr>
            <a:normAutofit lnSpcReduction="1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CA" dirty="0"/>
              <a:t>Josie Gray</a:t>
            </a:r>
          </a:p>
          <a:p>
            <a:r>
              <a:rPr lang="en-CA" dirty="0"/>
              <a:t>Advisor, Inclusive Design and OER Collections</a:t>
            </a:r>
          </a:p>
          <a:p>
            <a:r>
              <a:rPr lang="en-US" dirty="0"/>
              <a:t>B</a:t>
            </a:r>
            <a:r>
              <a:rPr lang="en-CA" dirty="0"/>
              <a:t>Ccampus</a:t>
            </a:r>
          </a:p>
          <a:p>
            <a:r>
              <a:rPr lang="en-CA" dirty="0"/>
              <a:t>jgray@bccampus.ca</a:t>
            </a:r>
          </a:p>
        </p:txBody>
      </p:sp>
    </p:spTree>
    <p:extLst>
      <p:ext uri="{BB962C8B-B14F-4D97-AF65-F5344CB8AC3E}">
        <p14:creationId xmlns:p14="http://schemas.microsoft.com/office/powerpoint/2010/main" val="206881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DB7DE5-DB9A-4AA9-969B-A13046F34E77}"/>
              </a:ext>
            </a:extLst>
          </p:cNvPr>
          <p:cNvSpPr>
            <a:spLocks noGrp="1"/>
          </p:cNvSpPr>
          <p:nvPr>
            <p:ph type="title"/>
          </p:nvPr>
        </p:nvSpPr>
        <p:spPr/>
        <p:txBody>
          <a:bodyPr/>
          <a:lstStyle/>
          <a:p>
            <a:r>
              <a:rPr lang="en-US" dirty="0"/>
              <a:t>More information: Accessibility Toolkit</a:t>
            </a:r>
            <a:endParaRPr lang="en-CA" dirty="0"/>
          </a:p>
        </p:txBody>
      </p:sp>
      <p:pic>
        <p:nvPicPr>
          <p:cNvPr id="8" name="Content Placeholder 7" descr="A picture containing scatter chart&#10;&#10;Description automatically generated">
            <a:extLst>
              <a:ext uri="{FF2B5EF4-FFF2-40B4-BE49-F238E27FC236}">
                <a16:creationId xmlns:a16="http://schemas.microsoft.com/office/drawing/2014/main" id="{8A034725-4ACD-4458-BE22-A3A6B5B8B33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14650" y="1672493"/>
            <a:ext cx="3480316" cy="4504471"/>
          </a:xfrm>
          <a:ln>
            <a:solidFill>
              <a:schemeClr val="tx1"/>
            </a:solidFill>
          </a:ln>
        </p:spPr>
      </p:pic>
      <p:sp>
        <p:nvSpPr>
          <p:cNvPr id="6" name="Content Placeholder 5">
            <a:extLst>
              <a:ext uri="{FF2B5EF4-FFF2-40B4-BE49-F238E27FC236}">
                <a16:creationId xmlns:a16="http://schemas.microsoft.com/office/drawing/2014/main" id="{CEDED76F-9C44-40C4-B4AD-E72FD498111D}"/>
              </a:ext>
            </a:extLst>
          </p:cNvPr>
          <p:cNvSpPr>
            <a:spLocks noGrp="1"/>
          </p:cNvSpPr>
          <p:nvPr>
            <p:ph sz="half" idx="2"/>
          </p:nvPr>
        </p:nvSpPr>
        <p:spPr>
          <a:xfrm>
            <a:off x="5254388" y="1825625"/>
            <a:ext cx="6755642" cy="4351339"/>
          </a:xfrm>
        </p:spPr>
        <p:txBody>
          <a:bodyPr>
            <a:normAutofit fontScale="85000" lnSpcReduction="20000"/>
          </a:bodyPr>
          <a:lstStyle/>
          <a:p>
            <a:pPr marL="0" indent="0">
              <a:buNone/>
            </a:pPr>
            <a:r>
              <a:rPr lang="en-US" sz="2800" dirty="0"/>
              <a:t>Find: OpenTextBC.ca/</a:t>
            </a:r>
            <a:r>
              <a:rPr lang="en-US" sz="2800" dirty="0" err="1"/>
              <a:t>AccessibilityToolkit</a:t>
            </a:r>
            <a:r>
              <a:rPr lang="en-US" sz="2800" dirty="0"/>
              <a:t>/</a:t>
            </a:r>
          </a:p>
          <a:p>
            <a:pPr marL="0" indent="0">
              <a:buNone/>
            </a:pPr>
            <a:endParaRPr lang="en-US" sz="2800" dirty="0"/>
          </a:p>
          <a:p>
            <a:pPr marL="0" indent="0">
              <a:buNone/>
            </a:pPr>
            <a:r>
              <a:rPr lang="en-US" sz="2800" dirty="0"/>
              <a:t>Covers how to create accessible digital educational materials with a specific focus on:</a:t>
            </a:r>
          </a:p>
          <a:p>
            <a:pPr marL="342900" indent="-342900" algn="l">
              <a:buFont typeface="Arial" panose="020B0604020202020204" pitchFamily="34" charset="0"/>
              <a:buChar char="•"/>
            </a:pPr>
            <a:r>
              <a:rPr lang="en-US" sz="2800" dirty="0"/>
              <a:t>Text (Headings, font)</a:t>
            </a:r>
          </a:p>
          <a:p>
            <a:pPr marL="342900" indent="-342900" algn="l">
              <a:buFont typeface="Arial" panose="020B0604020202020204" pitchFamily="34" charset="0"/>
              <a:buChar char="•"/>
            </a:pPr>
            <a:r>
              <a:rPr lang="en-US" sz="2800" dirty="0"/>
              <a:t>Links</a:t>
            </a:r>
          </a:p>
          <a:p>
            <a:pPr marL="342900" indent="-342900" algn="l">
              <a:buFont typeface="Arial" panose="020B0604020202020204" pitchFamily="34" charset="0"/>
              <a:buChar char="•"/>
            </a:pPr>
            <a:r>
              <a:rPr lang="en-US" sz="2800" dirty="0"/>
              <a:t>Images</a:t>
            </a:r>
          </a:p>
          <a:p>
            <a:pPr marL="342900" indent="-342900" algn="l">
              <a:buFont typeface="Arial" panose="020B0604020202020204" pitchFamily="34" charset="0"/>
              <a:buChar char="•"/>
            </a:pPr>
            <a:r>
              <a:rPr lang="en-US" sz="2800" dirty="0" err="1"/>
              <a:t>Colour</a:t>
            </a:r>
            <a:endParaRPr lang="en-US" sz="2800" dirty="0"/>
          </a:p>
          <a:p>
            <a:pPr marL="342900" indent="-342900" algn="l">
              <a:buFont typeface="Arial" panose="020B0604020202020204" pitchFamily="34" charset="0"/>
              <a:buChar char="•"/>
            </a:pPr>
            <a:r>
              <a:rPr lang="en-US" sz="2800" dirty="0"/>
              <a:t>Video</a:t>
            </a:r>
          </a:p>
          <a:p>
            <a:pPr marL="342900" indent="-342900" algn="l">
              <a:buFont typeface="Arial" panose="020B0604020202020204" pitchFamily="34" charset="0"/>
              <a:buChar char="•"/>
            </a:pPr>
            <a:r>
              <a:rPr lang="en-US" sz="2800" dirty="0"/>
              <a:t>Audio</a:t>
            </a:r>
          </a:p>
          <a:p>
            <a:pPr marL="342900" indent="-342900" algn="l">
              <a:buFont typeface="Arial" panose="020B0604020202020204" pitchFamily="34" charset="0"/>
              <a:buChar char="•"/>
            </a:pPr>
            <a:r>
              <a:rPr lang="en-US" sz="2800" dirty="0"/>
              <a:t>Math</a:t>
            </a:r>
          </a:p>
          <a:p>
            <a:pPr marL="342900" indent="-342900" algn="l">
              <a:buFont typeface="Arial" panose="020B0604020202020204" pitchFamily="34" charset="0"/>
              <a:buChar char="•"/>
            </a:pPr>
            <a:r>
              <a:rPr lang="en-US" sz="2800" dirty="0"/>
              <a:t>Links</a:t>
            </a:r>
            <a:endParaRPr lang="en-CA" sz="2800" dirty="0"/>
          </a:p>
          <a:p>
            <a:pPr marL="0" indent="0">
              <a:buNone/>
            </a:pPr>
            <a:endParaRPr lang="en-US" sz="2800" dirty="0"/>
          </a:p>
          <a:p>
            <a:pPr marL="0" indent="0">
              <a:buNone/>
            </a:pPr>
            <a:endParaRPr lang="en-CA" sz="2800" dirty="0"/>
          </a:p>
        </p:txBody>
      </p:sp>
    </p:spTree>
    <p:extLst>
      <p:ext uri="{BB962C8B-B14F-4D97-AF65-F5344CB8AC3E}">
        <p14:creationId xmlns:p14="http://schemas.microsoft.com/office/powerpoint/2010/main" val="114799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81A9-379F-411B-A631-162720807973}"/>
              </a:ext>
            </a:extLst>
          </p:cNvPr>
          <p:cNvSpPr>
            <a:spLocks noGrp="1"/>
          </p:cNvSpPr>
          <p:nvPr>
            <p:ph type="ctrTitle"/>
          </p:nvPr>
        </p:nvSpPr>
        <p:spPr>
          <a:xfrm>
            <a:off x="1524000" y="1122364"/>
            <a:ext cx="9144000" cy="1088574"/>
          </a:xfrm>
        </p:spPr>
        <p:txBody>
          <a:bodyPr>
            <a:normAutofit fontScale="90000"/>
          </a:bodyPr>
          <a:lstStyle/>
          <a:p>
            <a:r>
              <a:rPr lang="en-US" dirty="0"/>
              <a:t>Universal Design for Learning (UDL)</a:t>
            </a:r>
            <a:endParaRPr lang="en-CA" dirty="0"/>
          </a:p>
        </p:txBody>
      </p:sp>
      <p:sp>
        <p:nvSpPr>
          <p:cNvPr id="3" name="Subtitle 2">
            <a:extLst>
              <a:ext uri="{FF2B5EF4-FFF2-40B4-BE49-F238E27FC236}">
                <a16:creationId xmlns:a16="http://schemas.microsoft.com/office/drawing/2014/main" id="{2B8777F7-76F7-4A2E-8DAA-845D89E1FAA7}"/>
              </a:ext>
            </a:extLst>
          </p:cNvPr>
          <p:cNvSpPr>
            <a:spLocks noGrp="1"/>
          </p:cNvSpPr>
          <p:nvPr>
            <p:ph type="subTitle" idx="1"/>
          </p:nvPr>
        </p:nvSpPr>
        <p:spPr>
          <a:xfrm>
            <a:off x="1389797" y="2524838"/>
            <a:ext cx="9412406" cy="3480178"/>
          </a:xfrm>
          <a:custGeom>
            <a:avLst/>
            <a:gdLst>
              <a:gd name="connsiteX0" fmla="*/ 0 w 9412406"/>
              <a:gd name="connsiteY0" fmla="*/ 0 h 3480178"/>
              <a:gd name="connsiteX1" fmla="*/ 672315 w 9412406"/>
              <a:gd name="connsiteY1" fmla="*/ 0 h 3480178"/>
              <a:gd name="connsiteX2" fmla="*/ 1156381 w 9412406"/>
              <a:gd name="connsiteY2" fmla="*/ 0 h 3480178"/>
              <a:gd name="connsiteX3" fmla="*/ 1640448 w 9412406"/>
              <a:gd name="connsiteY3" fmla="*/ 0 h 3480178"/>
              <a:gd name="connsiteX4" fmla="*/ 2218639 w 9412406"/>
              <a:gd name="connsiteY4" fmla="*/ 0 h 3480178"/>
              <a:gd name="connsiteX5" fmla="*/ 2890953 w 9412406"/>
              <a:gd name="connsiteY5" fmla="*/ 0 h 3480178"/>
              <a:gd name="connsiteX6" fmla="*/ 3563268 w 9412406"/>
              <a:gd name="connsiteY6" fmla="*/ 0 h 3480178"/>
              <a:gd name="connsiteX7" fmla="*/ 4329707 w 9412406"/>
              <a:gd name="connsiteY7" fmla="*/ 0 h 3480178"/>
              <a:gd name="connsiteX8" fmla="*/ 4719649 w 9412406"/>
              <a:gd name="connsiteY8" fmla="*/ 0 h 3480178"/>
              <a:gd name="connsiteX9" fmla="*/ 5109592 w 9412406"/>
              <a:gd name="connsiteY9" fmla="*/ 0 h 3480178"/>
              <a:gd name="connsiteX10" fmla="*/ 5970155 w 9412406"/>
              <a:gd name="connsiteY10" fmla="*/ 0 h 3480178"/>
              <a:gd name="connsiteX11" fmla="*/ 6360097 w 9412406"/>
              <a:gd name="connsiteY11" fmla="*/ 0 h 3480178"/>
              <a:gd name="connsiteX12" fmla="*/ 6750040 w 9412406"/>
              <a:gd name="connsiteY12" fmla="*/ 0 h 3480178"/>
              <a:gd name="connsiteX13" fmla="*/ 7610603 w 9412406"/>
              <a:gd name="connsiteY13" fmla="*/ 0 h 3480178"/>
              <a:gd name="connsiteX14" fmla="*/ 8377041 w 9412406"/>
              <a:gd name="connsiteY14" fmla="*/ 0 h 3480178"/>
              <a:gd name="connsiteX15" fmla="*/ 8766984 w 9412406"/>
              <a:gd name="connsiteY15" fmla="*/ 0 h 3480178"/>
              <a:gd name="connsiteX16" fmla="*/ 9412406 w 9412406"/>
              <a:gd name="connsiteY16" fmla="*/ 0 h 3480178"/>
              <a:gd name="connsiteX17" fmla="*/ 9412406 w 9412406"/>
              <a:gd name="connsiteY17" fmla="*/ 765639 h 3480178"/>
              <a:gd name="connsiteX18" fmla="*/ 9412406 w 9412406"/>
              <a:gd name="connsiteY18" fmla="*/ 1496477 h 3480178"/>
              <a:gd name="connsiteX19" fmla="*/ 9412406 w 9412406"/>
              <a:gd name="connsiteY19" fmla="*/ 2088107 h 3480178"/>
              <a:gd name="connsiteX20" fmla="*/ 9412406 w 9412406"/>
              <a:gd name="connsiteY20" fmla="*/ 2784142 h 3480178"/>
              <a:gd name="connsiteX21" fmla="*/ 9412406 w 9412406"/>
              <a:gd name="connsiteY21" fmla="*/ 3480178 h 3480178"/>
              <a:gd name="connsiteX22" fmla="*/ 8928339 w 9412406"/>
              <a:gd name="connsiteY22" fmla="*/ 3480178 h 3480178"/>
              <a:gd name="connsiteX23" fmla="*/ 8256025 w 9412406"/>
              <a:gd name="connsiteY23" fmla="*/ 3480178 h 3480178"/>
              <a:gd name="connsiteX24" fmla="*/ 7771958 w 9412406"/>
              <a:gd name="connsiteY24" fmla="*/ 3480178 h 3480178"/>
              <a:gd name="connsiteX25" fmla="*/ 7287892 w 9412406"/>
              <a:gd name="connsiteY25" fmla="*/ 3480178 h 3480178"/>
              <a:gd name="connsiteX26" fmla="*/ 6709701 w 9412406"/>
              <a:gd name="connsiteY26" fmla="*/ 3480178 h 3480178"/>
              <a:gd name="connsiteX27" fmla="*/ 6037386 w 9412406"/>
              <a:gd name="connsiteY27" fmla="*/ 3480178 h 3480178"/>
              <a:gd name="connsiteX28" fmla="*/ 5365071 w 9412406"/>
              <a:gd name="connsiteY28" fmla="*/ 3480178 h 3480178"/>
              <a:gd name="connsiteX29" fmla="*/ 4692757 w 9412406"/>
              <a:gd name="connsiteY29" fmla="*/ 3480178 h 3480178"/>
              <a:gd name="connsiteX30" fmla="*/ 4208690 w 9412406"/>
              <a:gd name="connsiteY30" fmla="*/ 3480178 h 3480178"/>
              <a:gd name="connsiteX31" fmla="*/ 3818748 w 9412406"/>
              <a:gd name="connsiteY31" fmla="*/ 3480178 h 3480178"/>
              <a:gd name="connsiteX32" fmla="*/ 3240557 w 9412406"/>
              <a:gd name="connsiteY32" fmla="*/ 3480178 h 3480178"/>
              <a:gd name="connsiteX33" fmla="*/ 2474118 w 9412406"/>
              <a:gd name="connsiteY33" fmla="*/ 3480178 h 3480178"/>
              <a:gd name="connsiteX34" fmla="*/ 1707679 w 9412406"/>
              <a:gd name="connsiteY34" fmla="*/ 3480178 h 3480178"/>
              <a:gd name="connsiteX35" fmla="*/ 1317737 w 9412406"/>
              <a:gd name="connsiteY35" fmla="*/ 3480178 h 3480178"/>
              <a:gd name="connsiteX36" fmla="*/ 0 w 9412406"/>
              <a:gd name="connsiteY36" fmla="*/ 3480178 h 3480178"/>
              <a:gd name="connsiteX37" fmla="*/ 0 w 9412406"/>
              <a:gd name="connsiteY37" fmla="*/ 2714539 h 3480178"/>
              <a:gd name="connsiteX38" fmla="*/ 0 w 9412406"/>
              <a:gd name="connsiteY38" fmla="*/ 2122909 h 3480178"/>
              <a:gd name="connsiteX39" fmla="*/ 0 w 9412406"/>
              <a:gd name="connsiteY39" fmla="*/ 1392071 h 3480178"/>
              <a:gd name="connsiteX40" fmla="*/ 0 w 9412406"/>
              <a:gd name="connsiteY40" fmla="*/ 696036 h 3480178"/>
              <a:gd name="connsiteX41" fmla="*/ 0 w 9412406"/>
              <a:gd name="connsiteY41" fmla="*/ 0 h 348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412406" h="3480178" fill="none" extrusionOk="0">
                <a:moveTo>
                  <a:pt x="0" y="0"/>
                </a:moveTo>
                <a:cubicBezTo>
                  <a:pt x="194921" y="-28064"/>
                  <a:pt x="459480" y="6919"/>
                  <a:pt x="672315" y="0"/>
                </a:cubicBezTo>
                <a:cubicBezTo>
                  <a:pt x="885150" y="-6919"/>
                  <a:pt x="969902" y="-11353"/>
                  <a:pt x="1156381" y="0"/>
                </a:cubicBezTo>
                <a:cubicBezTo>
                  <a:pt x="1342860" y="11353"/>
                  <a:pt x="1423044" y="-19635"/>
                  <a:pt x="1640448" y="0"/>
                </a:cubicBezTo>
                <a:cubicBezTo>
                  <a:pt x="1857852" y="19635"/>
                  <a:pt x="1930174" y="-2583"/>
                  <a:pt x="2218639" y="0"/>
                </a:cubicBezTo>
                <a:cubicBezTo>
                  <a:pt x="2507104" y="2583"/>
                  <a:pt x="2610248" y="27341"/>
                  <a:pt x="2890953" y="0"/>
                </a:cubicBezTo>
                <a:cubicBezTo>
                  <a:pt x="3171658" y="-27341"/>
                  <a:pt x="3255626" y="-22042"/>
                  <a:pt x="3563268" y="0"/>
                </a:cubicBezTo>
                <a:cubicBezTo>
                  <a:pt x="3870911" y="22042"/>
                  <a:pt x="3973852" y="173"/>
                  <a:pt x="4329707" y="0"/>
                </a:cubicBezTo>
                <a:cubicBezTo>
                  <a:pt x="4685562" y="-173"/>
                  <a:pt x="4595343" y="11463"/>
                  <a:pt x="4719649" y="0"/>
                </a:cubicBezTo>
                <a:cubicBezTo>
                  <a:pt x="4843955" y="-11463"/>
                  <a:pt x="5002204" y="15606"/>
                  <a:pt x="5109592" y="0"/>
                </a:cubicBezTo>
                <a:cubicBezTo>
                  <a:pt x="5216980" y="-15606"/>
                  <a:pt x="5639830" y="19891"/>
                  <a:pt x="5970155" y="0"/>
                </a:cubicBezTo>
                <a:cubicBezTo>
                  <a:pt x="6300480" y="-19891"/>
                  <a:pt x="6252292" y="-8545"/>
                  <a:pt x="6360097" y="0"/>
                </a:cubicBezTo>
                <a:cubicBezTo>
                  <a:pt x="6467902" y="8545"/>
                  <a:pt x="6648905" y="-15276"/>
                  <a:pt x="6750040" y="0"/>
                </a:cubicBezTo>
                <a:cubicBezTo>
                  <a:pt x="6851175" y="15276"/>
                  <a:pt x="7398840" y="-27976"/>
                  <a:pt x="7610603" y="0"/>
                </a:cubicBezTo>
                <a:cubicBezTo>
                  <a:pt x="7822366" y="27976"/>
                  <a:pt x="8090161" y="-27346"/>
                  <a:pt x="8377041" y="0"/>
                </a:cubicBezTo>
                <a:cubicBezTo>
                  <a:pt x="8663921" y="27346"/>
                  <a:pt x="8654679" y="-17288"/>
                  <a:pt x="8766984" y="0"/>
                </a:cubicBezTo>
                <a:cubicBezTo>
                  <a:pt x="8879289" y="17288"/>
                  <a:pt x="9269718" y="8108"/>
                  <a:pt x="9412406" y="0"/>
                </a:cubicBezTo>
                <a:cubicBezTo>
                  <a:pt x="9450610" y="311882"/>
                  <a:pt x="9436628" y="495880"/>
                  <a:pt x="9412406" y="765639"/>
                </a:cubicBezTo>
                <a:cubicBezTo>
                  <a:pt x="9388184" y="1035398"/>
                  <a:pt x="9437154" y="1283648"/>
                  <a:pt x="9412406" y="1496477"/>
                </a:cubicBezTo>
                <a:cubicBezTo>
                  <a:pt x="9387658" y="1709306"/>
                  <a:pt x="9397758" y="1953277"/>
                  <a:pt x="9412406" y="2088107"/>
                </a:cubicBezTo>
                <a:cubicBezTo>
                  <a:pt x="9427055" y="2222937"/>
                  <a:pt x="9410061" y="2611761"/>
                  <a:pt x="9412406" y="2784142"/>
                </a:cubicBezTo>
                <a:cubicBezTo>
                  <a:pt x="9414751" y="2956524"/>
                  <a:pt x="9430863" y="3252136"/>
                  <a:pt x="9412406" y="3480178"/>
                </a:cubicBezTo>
                <a:cubicBezTo>
                  <a:pt x="9178630" y="3478396"/>
                  <a:pt x="9084062" y="3478321"/>
                  <a:pt x="8928339" y="3480178"/>
                </a:cubicBezTo>
                <a:cubicBezTo>
                  <a:pt x="8772616" y="3482035"/>
                  <a:pt x="8455798" y="3472049"/>
                  <a:pt x="8256025" y="3480178"/>
                </a:cubicBezTo>
                <a:cubicBezTo>
                  <a:pt x="8056252" y="3488307"/>
                  <a:pt x="7996804" y="3469498"/>
                  <a:pt x="7771958" y="3480178"/>
                </a:cubicBezTo>
                <a:cubicBezTo>
                  <a:pt x="7547112" y="3490858"/>
                  <a:pt x="7395691" y="3495525"/>
                  <a:pt x="7287892" y="3480178"/>
                </a:cubicBezTo>
                <a:cubicBezTo>
                  <a:pt x="7180093" y="3464831"/>
                  <a:pt x="6988447" y="3504828"/>
                  <a:pt x="6709701" y="3480178"/>
                </a:cubicBezTo>
                <a:cubicBezTo>
                  <a:pt x="6430955" y="3455528"/>
                  <a:pt x="6270316" y="3481574"/>
                  <a:pt x="6037386" y="3480178"/>
                </a:cubicBezTo>
                <a:cubicBezTo>
                  <a:pt x="5804456" y="3478782"/>
                  <a:pt x="5646182" y="3451755"/>
                  <a:pt x="5365071" y="3480178"/>
                </a:cubicBezTo>
                <a:cubicBezTo>
                  <a:pt x="5083961" y="3508601"/>
                  <a:pt x="4874585" y="3463072"/>
                  <a:pt x="4692757" y="3480178"/>
                </a:cubicBezTo>
                <a:cubicBezTo>
                  <a:pt x="4510929" y="3497284"/>
                  <a:pt x="4376250" y="3494833"/>
                  <a:pt x="4208690" y="3480178"/>
                </a:cubicBezTo>
                <a:cubicBezTo>
                  <a:pt x="4041130" y="3465523"/>
                  <a:pt x="3978873" y="3465080"/>
                  <a:pt x="3818748" y="3480178"/>
                </a:cubicBezTo>
                <a:cubicBezTo>
                  <a:pt x="3658623" y="3495276"/>
                  <a:pt x="3366626" y="3451902"/>
                  <a:pt x="3240557" y="3480178"/>
                </a:cubicBezTo>
                <a:cubicBezTo>
                  <a:pt x="3114488" y="3508454"/>
                  <a:pt x="2671883" y="3460179"/>
                  <a:pt x="2474118" y="3480178"/>
                </a:cubicBezTo>
                <a:cubicBezTo>
                  <a:pt x="2276353" y="3500177"/>
                  <a:pt x="1957163" y="3450941"/>
                  <a:pt x="1707679" y="3480178"/>
                </a:cubicBezTo>
                <a:cubicBezTo>
                  <a:pt x="1458195" y="3509415"/>
                  <a:pt x="1433951" y="3465682"/>
                  <a:pt x="1317737" y="3480178"/>
                </a:cubicBezTo>
                <a:cubicBezTo>
                  <a:pt x="1201523" y="3494674"/>
                  <a:pt x="344078" y="3517833"/>
                  <a:pt x="0" y="3480178"/>
                </a:cubicBezTo>
                <a:cubicBezTo>
                  <a:pt x="-15924" y="3181638"/>
                  <a:pt x="23520" y="3046699"/>
                  <a:pt x="0" y="2714539"/>
                </a:cubicBezTo>
                <a:cubicBezTo>
                  <a:pt x="-23520" y="2382379"/>
                  <a:pt x="-11569" y="2396041"/>
                  <a:pt x="0" y="2122909"/>
                </a:cubicBezTo>
                <a:cubicBezTo>
                  <a:pt x="11569" y="1849777"/>
                  <a:pt x="20797" y="1741001"/>
                  <a:pt x="0" y="1392071"/>
                </a:cubicBezTo>
                <a:cubicBezTo>
                  <a:pt x="-20797" y="1043141"/>
                  <a:pt x="13343" y="995700"/>
                  <a:pt x="0" y="696036"/>
                </a:cubicBezTo>
                <a:cubicBezTo>
                  <a:pt x="-13343" y="396372"/>
                  <a:pt x="21056" y="155059"/>
                  <a:pt x="0" y="0"/>
                </a:cubicBezTo>
                <a:close/>
              </a:path>
              <a:path w="9412406" h="3480178" stroke="0" extrusionOk="0">
                <a:moveTo>
                  <a:pt x="0" y="0"/>
                </a:moveTo>
                <a:cubicBezTo>
                  <a:pt x="101391" y="-19945"/>
                  <a:pt x="319417" y="-4959"/>
                  <a:pt x="484067" y="0"/>
                </a:cubicBezTo>
                <a:cubicBezTo>
                  <a:pt x="648717" y="4959"/>
                  <a:pt x="1022597" y="-26794"/>
                  <a:pt x="1250505" y="0"/>
                </a:cubicBezTo>
                <a:cubicBezTo>
                  <a:pt x="1478413" y="26794"/>
                  <a:pt x="1481549" y="-17455"/>
                  <a:pt x="1640448" y="0"/>
                </a:cubicBezTo>
                <a:cubicBezTo>
                  <a:pt x="1799347" y="17455"/>
                  <a:pt x="1944602" y="9774"/>
                  <a:pt x="2124514" y="0"/>
                </a:cubicBezTo>
                <a:cubicBezTo>
                  <a:pt x="2304426" y="-9774"/>
                  <a:pt x="2582514" y="5835"/>
                  <a:pt x="2890953" y="0"/>
                </a:cubicBezTo>
                <a:cubicBezTo>
                  <a:pt x="3199392" y="-5835"/>
                  <a:pt x="3304670" y="-10512"/>
                  <a:pt x="3469144" y="0"/>
                </a:cubicBezTo>
                <a:cubicBezTo>
                  <a:pt x="3633618" y="10512"/>
                  <a:pt x="3907844" y="28381"/>
                  <a:pt x="4047335" y="0"/>
                </a:cubicBezTo>
                <a:cubicBezTo>
                  <a:pt x="4186826" y="-28381"/>
                  <a:pt x="4387765" y="-17459"/>
                  <a:pt x="4531401" y="0"/>
                </a:cubicBezTo>
                <a:cubicBezTo>
                  <a:pt x="4675037" y="17459"/>
                  <a:pt x="4864577" y="-18191"/>
                  <a:pt x="5015468" y="0"/>
                </a:cubicBezTo>
                <a:cubicBezTo>
                  <a:pt x="5166359" y="18191"/>
                  <a:pt x="5340424" y="-8230"/>
                  <a:pt x="5499534" y="0"/>
                </a:cubicBezTo>
                <a:cubicBezTo>
                  <a:pt x="5658644" y="8230"/>
                  <a:pt x="6059451" y="20869"/>
                  <a:pt x="6360097" y="0"/>
                </a:cubicBezTo>
                <a:cubicBezTo>
                  <a:pt x="6660743" y="-20869"/>
                  <a:pt x="6702673" y="-23094"/>
                  <a:pt x="6844164" y="0"/>
                </a:cubicBezTo>
                <a:cubicBezTo>
                  <a:pt x="6985655" y="23094"/>
                  <a:pt x="7301161" y="25589"/>
                  <a:pt x="7704727" y="0"/>
                </a:cubicBezTo>
                <a:cubicBezTo>
                  <a:pt x="8108293" y="-25589"/>
                  <a:pt x="8075877" y="-8085"/>
                  <a:pt x="8188793" y="0"/>
                </a:cubicBezTo>
                <a:cubicBezTo>
                  <a:pt x="8301709" y="8085"/>
                  <a:pt x="8450466" y="4962"/>
                  <a:pt x="8672860" y="0"/>
                </a:cubicBezTo>
                <a:cubicBezTo>
                  <a:pt x="8895254" y="-4962"/>
                  <a:pt x="9166478" y="25183"/>
                  <a:pt x="9412406" y="0"/>
                </a:cubicBezTo>
                <a:cubicBezTo>
                  <a:pt x="9403093" y="141293"/>
                  <a:pt x="9431303" y="304796"/>
                  <a:pt x="9412406" y="591630"/>
                </a:cubicBezTo>
                <a:cubicBezTo>
                  <a:pt x="9393510" y="878464"/>
                  <a:pt x="9437337" y="1096197"/>
                  <a:pt x="9412406" y="1287666"/>
                </a:cubicBezTo>
                <a:cubicBezTo>
                  <a:pt x="9387475" y="1479135"/>
                  <a:pt x="9431005" y="1637473"/>
                  <a:pt x="9412406" y="1879296"/>
                </a:cubicBezTo>
                <a:cubicBezTo>
                  <a:pt x="9393808" y="2121119"/>
                  <a:pt x="9407425" y="2375351"/>
                  <a:pt x="9412406" y="2644935"/>
                </a:cubicBezTo>
                <a:cubicBezTo>
                  <a:pt x="9417387" y="2914519"/>
                  <a:pt x="9392535" y="3145899"/>
                  <a:pt x="9412406" y="3480178"/>
                </a:cubicBezTo>
                <a:cubicBezTo>
                  <a:pt x="9260889" y="3460100"/>
                  <a:pt x="9063848" y="3490868"/>
                  <a:pt x="8928339" y="3480178"/>
                </a:cubicBezTo>
                <a:cubicBezTo>
                  <a:pt x="8792830" y="3469488"/>
                  <a:pt x="8391171" y="3457271"/>
                  <a:pt x="8161901" y="3480178"/>
                </a:cubicBezTo>
                <a:cubicBezTo>
                  <a:pt x="7932631" y="3503085"/>
                  <a:pt x="7955347" y="3484957"/>
                  <a:pt x="7771958" y="3480178"/>
                </a:cubicBezTo>
                <a:cubicBezTo>
                  <a:pt x="7588569" y="3475399"/>
                  <a:pt x="7348712" y="3482065"/>
                  <a:pt x="7099643" y="3480178"/>
                </a:cubicBezTo>
                <a:cubicBezTo>
                  <a:pt x="6850575" y="3478291"/>
                  <a:pt x="6839900" y="3469138"/>
                  <a:pt x="6709701" y="3480178"/>
                </a:cubicBezTo>
                <a:cubicBezTo>
                  <a:pt x="6579502" y="3491218"/>
                  <a:pt x="6175288" y="3450364"/>
                  <a:pt x="6037386" y="3480178"/>
                </a:cubicBezTo>
                <a:cubicBezTo>
                  <a:pt x="5899485" y="3509992"/>
                  <a:pt x="5742502" y="3464337"/>
                  <a:pt x="5647444" y="3480178"/>
                </a:cubicBezTo>
                <a:cubicBezTo>
                  <a:pt x="5552386" y="3496019"/>
                  <a:pt x="5142541" y="3463569"/>
                  <a:pt x="4786881" y="3480178"/>
                </a:cubicBezTo>
                <a:cubicBezTo>
                  <a:pt x="4431221" y="3496787"/>
                  <a:pt x="4554231" y="3474114"/>
                  <a:pt x="4396938" y="3480178"/>
                </a:cubicBezTo>
                <a:cubicBezTo>
                  <a:pt x="4239645" y="3486242"/>
                  <a:pt x="4124296" y="3500034"/>
                  <a:pt x="3912872" y="3480178"/>
                </a:cubicBezTo>
                <a:cubicBezTo>
                  <a:pt x="3701448" y="3460322"/>
                  <a:pt x="3540970" y="3491681"/>
                  <a:pt x="3240557" y="3480178"/>
                </a:cubicBezTo>
                <a:cubicBezTo>
                  <a:pt x="2940144" y="3468675"/>
                  <a:pt x="2937163" y="3498603"/>
                  <a:pt x="2850614" y="3480178"/>
                </a:cubicBezTo>
                <a:cubicBezTo>
                  <a:pt x="2764065" y="3461753"/>
                  <a:pt x="2370692" y="3495806"/>
                  <a:pt x="2178300" y="3480178"/>
                </a:cubicBezTo>
                <a:cubicBezTo>
                  <a:pt x="1985908" y="3464550"/>
                  <a:pt x="1808319" y="3487076"/>
                  <a:pt x="1600109" y="3480178"/>
                </a:cubicBezTo>
                <a:cubicBezTo>
                  <a:pt x="1391899" y="3473280"/>
                  <a:pt x="1293110" y="3472900"/>
                  <a:pt x="1021918" y="3480178"/>
                </a:cubicBezTo>
                <a:cubicBezTo>
                  <a:pt x="750726" y="3487456"/>
                  <a:pt x="371135" y="3470941"/>
                  <a:pt x="0" y="3480178"/>
                </a:cubicBezTo>
                <a:cubicBezTo>
                  <a:pt x="-31368" y="3248513"/>
                  <a:pt x="23007" y="3072008"/>
                  <a:pt x="0" y="2749341"/>
                </a:cubicBezTo>
                <a:cubicBezTo>
                  <a:pt x="-23007" y="2426674"/>
                  <a:pt x="-16509" y="2354519"/>
                  <a:pt x="0" y="2122909"/>
                </a:cubicBezTo>
                <a:cubicBezTo>
                  <a:pt x="16509" y="1891299"/>
                  <a:pt x="-2900" y="1697155"/>
                  <a:pt x="0" y="1531278"/>
                </a:cubicBezTo>
                <a:cubicBezTo>
                  <a:pt x="2900" y="1365401"/>
                  <a:pt x="-1377" y="1017231"/>
                  <a:pt x="0" y="800441"/>
                </a:cubicBezTo>
                <a:cubicBezTo>
                  <a:pt x="1377" y="583651"/>
                  <a:pt x="7703" y="382076"/>
                  <a:pt x="0" y="0"/>
                </a:cubicBezTo>
                <a:close/>
              </a:path>
            </a:pathLst>
          </a:custGeom>
          <a:solidFill>
            <a:srgbClr val="40396C"/>
          </a:solidFill>
          <a:ln>
            <a:solidFill>
              <a:schemeClr val="tx1"/>
            </a:solidFill>
            <a:extLst>
              <a:ext uri="{C807C97D-BFC1-408E-A445-0C87EB9F89A2}">
                <ask:lineSketchStyleProps xmlns:ask="http://schemas.microsoft.com/office/drawing/2018/sketchyshapes" sd="2887565224">
                  <ask:type>
                    <ask:lineSketchFreehand/>
                  </ask:type>
                </ask:lineSketchStyleProps>
              </a:ext>
            </a:extLst>
          </a:ln>
        </p:spPr>
        <p:txBody>
          <a:bodyPr>
            <a:normAutofit/>
          </a:bodyPr>
          <a:lstStyle/>
          <a:p>
            <a:pPr algn="l"/>
            <a:r>
              <a:rPr lang="en-US" sz="3200" dirty="0"/>
              <a:t>A framework for course design that aims to give all students equal opportunities to learn.</a:t>
            </a:r>
          </a:p>
          <a:p>
            <a:pPr algn="l"/>
            <a:endParaRPr lang="en-US" sz="3200" dirty="0"/>
          </a:p>
          <a:p>
            <a:pPr algn="l"/>
            <a:r>
              <a:rPr lang="en-US" sz="3200" dirty="0"/>
              <a:t>It takes a one-size-fits-one approach: Providing students with flexibility to be able to move through a course based on their needs, context, and interests.</a:t>
            </a:r>
            <a:endParaRPr lang="en-CA" sz="3200" dirty="0"/>
          </a:p>
        </p:txBody>
      </p:sp>
    </p:spTree>
    <p:extLst>
      <p:ext uri="{BB962C8B-B14F-4D97-AF65-F5344CB8AC3E}">
        <p14:creationId xmlns:p14="http://schemas.microsoft.com/office/powerpoint/2010/main" val="273560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80981-5DF9-4702-B3B7-0F6BF5023402}"/>
              </a:ext>
            </a:extLst>
          </p:cNvPr>
          <p:cNvSpPr>
            <a:spLocks noGrp="1"/>
          </p:cNvSpPr>
          <p:nvPr>
            <p:ph type="title"/>
          </p:nvPr>
        </p:nvSpPr>
        <p:spPr/>
        <p:txBody>
          <a:bodyPr/>
          <a:lstStyle/>
          <a:p>
            <a:r>
              <a:rPr lang="en-US" dirty="0"/>
              <a:t>Three Principles of UDL</a:t>
            </a:r>
            <a:endParaRPr lang="en-CA" dirty="0"/>
          </a:p>
        </p:txBody>
      </p:sp>
      <p:sp>
        <p:nvSpPr>
          <p:cNvPr id="8" name="Content Placeholder 7">
            <a:extLst>
              <a:ext uri="{FF2B5EF4-FFF2-40B4-BE49-F238E27FC236}">
                <a16:creationId xmlns:a16="http://schemas.microsoft.com/office/drawing/2014/main" id="{34268A26-5AEB-46F4-918F-312A50C5B6E0}"/>
              </a:ext>
            </a:extLst>
          </p:cNvPr>
          <p:cNvSpPr>
            <a:spLocks noGrp="1"/>
          </p:cNvSpPr>
          <p:nvPr>
            <p:ph idx="1"/>
          </p:nvPr>
        </p:nvSpPr>
        <p:spPr>
          <a:xfrm>
            <a:off x="520701" y="1825625"/>
            <a:ext cx="11530272" cy="4160571"/>
          </a:xfrm>
        </p:spPr>
        <p:txBody>
          <a:bodyPr>
            <a:normAutofit fontScale="92500"/>
          </a:bodyPr>
          <a:lstStyle/>
          <a:p>
            <a:pPr marL="0" indent="0">
              <a:buNone/>
            </a:pPr>
            <a:r>
              <a:rPr lang="en-US" sz="4000" dirty="0"/>
              <a:t>Provide multiple means of..</a:t>
            </a:r>
          </a:p>
          <a:p>
            <a:pPr marL="914400" lvl="2" indent="0">
              <a:lnSpc>
                <a:spcPct val="200000"/>
              </a:lnSpc>
              <a:buNone/>
            </a:pPr>
            <a:r>
              <a:rPr lang="en-US" sz="3200" b="1" dirty="0"/>
              <a:t>Engagement</a:t>
            </a:r>
            <a:r>
              <a:rPr lang="en-US" sz="3200" dirty="0"/>
              <a:t> – motivation to learn and persist</a:t>
            </a:r>
          </a:p>
          <a:p>
            <a:pPr marL="914400" lvl="2" indent="0">
              <a:lnSpc>
                <a:spcPct val="200000"/>
              </a:lnSpc>
              <a:buNone/>
            </a:pPr>
            <a:r>
              <a:rPr lang="en-US" sz="3200" b="1" dirty="0"/>
              <a:t>Representation</a:t>
            </a:r>
            <a:r>
              <a:rPr lang="en-US" sz="3200" dirty="0"/>
              <a:t> – how students consume and organize information</a:t>
            </a:r>
          </a:p>
          <a:p>
            <a:pPr marL="914400" lvl="2" indent="0">
              <a:lnSpc>
                <a:spcPct val="200000"/>
              </a:lnSpc>
              <a:buNone/>
            </a:pPr>
            <a:r>
              <a:rPr lang="en-US" sz="3200" b="1" dirty="0"/>
              <a:t>Action and expression </a:t>
            </a:r>
            <a:r>
              <a:rPr lang="en-US" sz="3200" dirty="0"/>
              <a:t>– how students demonstrate learning</a:t>
            </a:r>
            <a:endParaRPr lang="en-CA" sz="3200" dirty="0"/>
          </a:p>
        </p:txBody>
      </p:sp>
      <p:pic>
        <p:nvPicPr>
          <p:cNvPr id="10" name="Picture 9" descr="A close up of a logo&#10;&#10;Description automatically generated">
            <a:extLst>
              <a:ext uri="{FF2B5EF4-FFF2-40B4-BE49-F238E27FC236}">
                <a16:creationId xmlns:a16="http://schemas.microsoft.com/office/drawing/2014/main" id="{F6F8211F-BD8C-41EA-BCFD-8EDF7C791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67" y="2424868"/>
            <a:ext cx="1012067" cy="998390"/>
          </a:xfrm>
          <a:prstGeom prst="rect">
            <a:avLst/>
          </a:prstGeom>
        </p:spPr>
      </p:pic>
      <p:pic>
        <p:nvPicPr>
          <p:cNvPr id="12" name="Picture 11" descr="Text&#10;&#10;Description automatically generated">
            <a:extLst>
              <a:ext uri="{FF2B5EF4-FFF2-40B4-BE49-F238E27FC236}">
                <a16:creationId xmlns:a16="http://schemas.microsoft.com/office/drawing/2014/main" id="{AE49BC22-991A-4179-B6D8-9CA322320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67" y="4640435"/>
            <a:ext cx="1012066" cy="998389"/>
          </a:xfrm>
          <a:prstGeom prst="rect">
            <a:avLst/>
          </a:prstGeom>
        </p:spPr>
      </p:pic>
      <p:pic>
        <p:nvPicPr>
          <p:cNvPr id="14" name="Picture 13" descr="A close up of a logo&#10;&#10;Description automatically generated">
            <a:extLst>
              <a:ext uri="{FF2B5EF4-FFF2-40B4-BE49-F238E27FC236}">
                <a16:creationId xmlns:a16="http://schemas.microsoft.com/office/drawing/2014/main" id="{26B33B65-4410-446F-B99B-E47E17A38B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167" y="3526347"/>
            <a:ext cx="1012067" cy="998390"/>
          </a:xfrm>
          <a:prstGeom prst="rect">
            <a:avLst/>
          </a:prstGeom>
        </p:spPr>
      </p:pic>
      <p:sp>
        <p:nvSpPr>
          <p:cNvPr id="2" name="TextBox 1">
            <a:extLst>
              <a:ext uri="{FF2B5EF4-FFF2-40B4-BE49-F238E27FC236}">
                <a16:creationId xmlns:a16="http://schemas.microsoft.com/office/drawing/2014/main" id="{9D3B2A38-8A0D-46A4-B897-5F64054985E2}"/>
              </a:ext>
            </a:extLst>
          </p:cNvPr>
          <p:cNvSpPr txBox="1"/>
          <p:nvPr/>
        </p:nvSpPr>
        <p:spPr>
          <a:xfrm>
            <a:off x="0" y="6089285"/>
            <a:ext cx="3047053" cy="369332"/>
          </a:xfrm>
          <a:prstGeom prst="rect">
            <a:avLst/>
          </a:prstGeom>
          <a:noFill/>
        </p:spPr>
        <p:txBody>
          <a:bodyPr wrap="none" rtlCol="0">
            <a:spAutoFit/>
          </a:bodyPr>
          <a:lstStyle/>
          <a:p>
            <a:r>
              <a:rPr lang="en-US" dirty="0">
                <a:hlinkClick r:id="rId6"/>
              </a:rPr>
              <a:t>Brain icons</a:t>
            </a:r>
            <a:r>
              <a:rPr lang="en-US" dirty="0"/>
              <a:t> by CAST. CC BY-SA. </a:t>
            </a:r>
            <a:endParaRPr lang="en-CA" dirty="0"/>
          </a:p>
        </p:txBody>
      </p:sp>
    </p:spTree>
    <p:extLst>
      <p:ext uri="{BB962C8B-B14F-4D97-AF65-F5344CB8AC3E}">
        <p14:creationId xmlns:p14="http://schemas.microsoft.com/office/powerpoint/2010/main" val="398607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396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ADA8-49EF-426A-B725-4DB5564C13FE}"/>
              </a:ext>
            </a:extLst>
          </p:cNvPr>
          <p:cNvSpPr>
            <a:spLocks noGrp="1"/>
          </p:cNvSpPr>
          <p:nvPr>
            <p:ph type="title"/>
          </p:nvPr>
        </p:nvSpPr>
        <p:spPr/>
        <p:txBody>
          <a:bodyPr/>
          <a:lstStyle/>
          <a:p>
            <a:r>
              <a:rPr lang="en-US" dirty="0">
                <a:solidFill>
                  <a:schemeClr val="bg1"/>
                </a:solidFill>
              </a:rPr>
              <a:t>Benefits of UDL</a:t>
            </a:r>
            <a:endParaRPr lang="en-CA" dirty="0">
              <a:solidFill>
                <a:schemeClr val="bg1"/>
              </a:solidFill>
            </a:endParaRPr>
          </a:p>
        </p:txBody>
      </p:sp>
      <p:sp>
        <p:nvSpPr>
          <p:cNvPr id="3" name="Content Placeholder 2">
            <a:extLst>
              <a:ext uri="{FF2B5EF4-FFF2-40B4-BE49-F238E27FC236}">
                <a16:creationId xmlns:a16="http://schemas.microsoft.com/office/drawing/2014/main" id="{DB38A0EA-4B9F-4BBF-A691-15B5E06CB8D4}"/>
              </a:ext>
            </a:extLst>
          </p:cNvPr>
          <p:cNvSpPr>
            <a:spLocks noGrp="1"/>
          </p:cNvSpPr>
          <p:nvPr>
            <p:ph idx="1"/>
          </p:nvPr>
        </p:nvSpPr>
        <p:spPr/>
        <p:txBody>
          <a:bodyPr>
            <a:normAutofit/>
          </a:bodyPr>
          <a:lstStyle/>
          <a:p>
            <a:pPr marL="742950" indent="-742950">
              <a:spcBef>
                <a:spcPts val="1800"/>
              </a:spcBef>
              <a:buFont typeface="+mj-lt"/>
              <a:buAutoNum type="arabicPeriod"/>
            </a:pPr>
            <a:r>
              <a:rPr lang="en-US" sz="4000" dirty="0">
                <a:solidFill>
                  <a:schemeClr val="bg1"/>
                </a:solidFill>
              </a:rPr>
              <a:t>Reduces the need for individual accommodation</a:t>
            </a:r>
          </a:p>
          <a:p>
            <a:pPr marL="742950" indent="-742950">
              <a:spcBef>
                <a:spcPts val="1800"/>
              </a:spcBef>
              <a:buFont typeface="+mj-lt"/>
              <a:buAutoNum type="arabicPeriod"/>
            </a:pPr>
            <a:r>
              <a:rPr lang="en-US" sz="4000" dirty="0">
                <a:solidFill>
                  <a:schemeClr val="bg1"/>
                </a:solidFill>
              </a:rPr>
              <a:t>Increases flexibility and options for all students</a:t>
            </a:r>
          </a:p>
          <a:p>
            <a:pPr marL="742950" indent="-742950">
              <a:spcBef>
                <a:spcPts val="1800"/>
              </a:spcBef>
              <a:buFont typeface="+mj-lt"/>
              <a:buAutoNum type="arabicPeriod"/>
            </a:pPr>
            <a:r>
              <a:rPr lang="en-CA" sz="4000" dirty="0">
                <a:solidFill>
                  <a:schemeClr val="bg1"/>
                </a:solidFill>
              </a:rPr>
              <a:t>Helps focus attention of specific course learning outcomes</a:t>
            </a:r>
          </a:p>
        </p:txBody>
      </p:sp>
    </p:spTree>
    <p:extLst>
      <p:ext uri="{BB962C8B-B14F-4D97-AF65-F5344CB8AC3E}">
        <p14:creationId xmlns:p14="http://schemas.microsoft.com/office/powerpoint/2010/main" val="422087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9D4B4-ED1E-4518-B0E0-E50A76E37E01}"/>
              </a:ext>
            </a:extLst>
          </p:cNvPr>
          <p:cNvSpPr>
            <a:spLocks noGrp="1"/>
          </p:cNvSpPr>
          <p:nvPr>
            <p:ph type="title"/>
          </p:nvPr>
        </p:nvSpPr>
        <p:spPr/>
        <p:txBody>
          <a:bodyPr/>
          <a:lstStyle/>
          <a:p>
            <a:r>
              <a:rPr lang="en-US" dirty="0"/>
              <a:t>UDL is a process and a practice – </a:t>
            </a:r>
            <a:br>
              <a:rPr lang="en-US" dirty="0"/>
            </a:br>
            <a:r>
              <a:rPr lang="en-US" dirty="0"/>
              <a:t>not a checklist</a:t>
            </a:r>
            <a:endParaRPr lang="en-CA" dirty="0"/>
          </a:p>
        </p:txBody>
      </p:sp>
      <p:pic>
        <p:nvPicPr>
          <p:cNvPr id="7" name="Content Placeholder 6" descr="Diagram&#10;&#10;Description automatically generated">
            <a:extLst>
              <a:ext uri="{FF2B5EF4-FFF2-40B4-BE49-F238E27FC236}">
                <a16:creationId xmlns:a16="http://schemas.microsoft.com/office/drawing/2014/main" id="{EE89425A-EB0E-4A0E-8B7C-AF650E18A67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90600" y="1839119"/>
            <a:ext cx="4876800" cy="4324350"/>
          </a:xfrm>
        </p:spPr>
      </p:pic>
      <p:sp>
        <p:nvSpPr>
          <p:cNvPr id="9" name="Content Placeholder 8">
            <a:extLst>
              <a:ext uri="{FF2B5EF4-FFF2-40B4-BE49-F238E27FC236}">
                <a16:creationId xmlns:a16="http://schemas.microsoft.com/office/drawing/2014/main" id="{3B1AF3A1-72B4-4785-8C71-F43183D7DE7A}"/>
              </a:ext>
            </a:extLst>
          </p:cNvPr>
          <p:cNvSpPr>
            <a:spLocks noGrp="1"/>
          </p:cNvSpPr>
          <p:nvPr>
            <p:ph sz="half" idx="2"/>
          </p:nvPr>
        </p:nvSpPr>
        <p:spPr/>
        <p:txBody>
          <a:bodyPr/>
          <a:lstStyle/>
          <a:p>
            <a:r>
              <a:rPr lang="en-US" b="1" dirty="0"/>
              <a:t>Reflect</a:t>
            </a:r>
            <a:r>
              <a:rPr lang="en-US" dirty="0"/>
              <a:t>: What are students struggling with?</a:t>
            </a:r>
          </a:p>
          <a:p>
            <a:r>
              <a:rPr lang="en-US" b="1" dirty="0"/>
              <a:t>Identify</a:t>
            </a:r>
            <a:r>
              <a:rPr lang="en-US" dirty="0"/>
              <a:t>: What UDL principle or checkpoint would address this?</a:t>
            </a:r>
          </a:p>
          <a:p>
            <a:r>
              <a:rPr lang="en-US" b="1" dirty="0"/>
              <a:t>Investigate</a:t>
            </a:r>
            <a:r>
              <a:rPr lang="en-US" dirty="0"/>
              <a:t>: How could you incorporate UDL here?</a:t>
            </a:r>
          </a:p>
          <a:p>
            <a:r>
              <a:rPr lang="en-US" b="1" dirty="0"/>
              <a:t>Teach</a:t>
            </a:r>
            <a:r>
              <a:rPr lang="en-US" dirty="0"/>
              <a:t>: Put that new strategy into practice.</a:t>
            </a:r>
          </a:p>
          <a:p>
            <a:r>
              <a:rPr lang="en-US" b="1" dirty="0"/>
              <a:t>Assess</a:t>
            </a:r>
            <a:r>
              <a:rPr lang="en-US" dirty="0"/>
              <a:t>: How did that strategy work?</a:t>
            </a:r>
          </a:p>
          <a:p>
            <a:r>
              <a:rPr lang="en-US" b="1" dirty="0"/>
              <a:t>Reflect</a:t>
            </a:r>
            <a:r>
              <a:rPr lang="en-US" dirty="0"/>
              <a:t>: Did the new method or strategy have the desired effect?</a:t>
            </a:r>
            <a:endParaRPr lang="en-CA" dirty="0"/>
          </a:p>
        </p:txBody>
      </p:sp>
      <p:sp>
        <p:nvSpPr>
          <p:cNvPr id="8" name="TextBox 7">
            <a:extLst>
              <a:ext uri="{FF2B5EF4-FFF2-40B4-BE49-F238E27FC236}">
                <a16:creationId xmlns:a16="http://schemas.microsoft.com/office/drawing/2014/main" id="{4EE0D3FA-737A-486D-9BB0-81FA23672CCE}"/>
              </a:ext>
            </a:extLst>
          </p:cNvPr>
          <p:cNvSpPr txBox="1"/>
          <p:nvPr/>
        </p:nvSpPr>
        <p:spPr>
          <a:xfrm>
            <a:off x="-1" y="5986463"/>
            <a:ext cx="7833815" cy="369332"/>
          </a:xfrm>
          <a:prstGeom prst="rect">
            <a:avLst/>
          </a:prstGeom>
          <a:noFill/>
        </p:spPr>
        <p:txBody>
          <a:bodyPr wrap="square" rtlCol="0">
            <a:spAutoFit/>
          </a:bodyPr>
          <a:lstStyle/>
          <a:p>
            <a:r>
              <a:rPr lang="en-US" dirty="0"/>
              <a:t>“</a:t>
            </a:r>
            <a:r>
              <a:rPr lang="en-US" dirty="0">
                <a:hlinkClick r:id="rId4"/>
              </a:rPr>
              <a:t>Process for getting started</a:t>
            </a:r>
            <a:r>
              <a:rPr lang="en-US" dirty="0"/>
              <a:t>” graphic by </a:t>
            </a:r>
            <a:r>
              <a:rPr lang="en-US" dirty="0">
                <a:hlinkClick r:id="rId5"/>
              </a:rPr>
              <a:t>CAST</a:t>
            </a:r>
            <a:r>
              <a:rPr lang="en-US" dirty="0"/>
              <a:t> based on Nelson (20140). CC BY-SA.</a:t>
            </a:r>
            <a:endParaRPr lang="en-CA" dirty="0"/>
          </a:p>
        </p:txBody>
      </p:sp>
    </p:spTree>
    <p:extLst>
      <p:ext uri="{BB962C8B-B14F-4D97-AF65-F5344CB8AC3E}">
        <p14:creationId xmlns:p14="http://schemas.microsoft.com/office/powerpoint/2010/main" val="4166136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3AC2-4C24-4E32-B858-CA6DF28EE6EA}"/>
              </a:ext>
            </a:extLst>
          </p:cNvPr>
          <p:cNvSpPr>
            <a:spLocks noGrp="1"/>
          </p:cNvSpPr>
          <p:nvPr>
            <p:ph type="title"/>
          </p:nvPr>
        </p:nvSpPr>
        <p:spPr/>
        <p:txBody>
          <a:bodyPr/>
          <a:lstStyle/>
          <a:p>
            <a:r>
              <a:rPr lang="en-US" dirty="0"/>
              <a:t>Separate means from ends in learning goals</a:t>
            </a:r>
            <a:endParaRPr lang="en-CA" dirty="0"/>
          </a:p>
        </p:txBody>
      </p:sp>
      <p:sp>
        <p:nvSpPr>
          <p:cNvPr id="3" name="Content Placeholder 2">
            <a:extLst>
              <a:ext uri="{FF2B5EF4-FFF2-40B4-BE49-F238E27FC236}">
                <a16:creationId xmlns:a16="http://schemas.microsoft.com/office/drawing/2014/main" id="{18A1A4D9-D604-4716-B842-7F3ECF5DA018}"/>
              </a:ext>
            </a:extLst>
          </p:cNvPr>
          <p:cNvSpPr>
            <a:spLocks noGrp="1"/>
          </p:cNvSpPr>
          <p:nvPr>
            <p:ph sz="half" idx="1"/>
          </p:nvPr>
        </p:nvSpPr>
        <p:spPr>
          <a:xfrm>
            <a:off x="838199" y="1825625"/>
            <a:ext cx="10748749" cy="1603375"/>
          </a:xfrm>
        </p:spPr>
        <p:txBody>
          <a:bodyPr>
            <a:normAutofit/>
          </a:bodyPr>
          <a:lstStyle/>
          <a:p>
            <a:r>
              <a:rPr lang="en-US" sz="2400" dirty="0"/>
              <a:t>Learning goals should focus on the desired outcomes rather than how to demonstrate those outcomes</a:t>
            </a:r>
          </a:p>
          <a:p>
            <a:r>
              <a:rPr lang="en-US" sz="2400" dirty="0"/>
              <a:t>Provides “multiple pathways” for achievement</a:t>
            </a:r>
            <a:endParaRPr lang="en-CA" sz="2400" dirty="0"/>
          </a:p>
        </p:txBody>
      </p:sp>
      <p:sp>
        <p:nvSpPr>
          <p:cNvPr id="4" name="Content Placeholder 3">
            <a:extLst>
              <a:ext uri="{FF2B5EF4-FFF2-40B4-BE49-F238E27FC236}">
                <a16:creationId xmlns:a16="http://schemas.microsoft.com/office/drawing/2014/main" id="{F979CAAA-EEDC-4EC7-AEE0-ED5EBB36CAC4}"/>
              </a:ext>
            </a:extLst>
          </p:cNvPr>
          <p:cNvSpPr>
            <a:spLocks noGrp="1"/>
          </p:cNvSpPr>
          <p:nvPr>
            <p:ph sz="half" idx="2"/>
          </p:nvPr>
        </p:nvSpPr>
        <p:spPr>
          <a:xfrm>
            <a:off x="838199" y="3364173"/>
            <a:ext cx="10312022" cy="2642927"/>
          </a:xfrm>
          <a:custGeom>
            <a:avLst/>
            <a:gdLst>
              <a:gd name="connsiteX0" fmla="*/ 0 w 10312022"/>
              <a:gd name="connsiteY0" fmla="*/ 0 h 2642927"/>
              <a:gd name="connsiteX1" fmla="*/ 893709 w 10312022"/>
              <a:gd name="connsiteY1" fmla="*/ 0 h 2642927"/>
              <a:gd name="connsiteX2" fmla="*/ 1684297 w 10312022"/>
              <a:gd name="connsiteY2" fmla="*/ 0 h 2642927"/>
              <a:gd name="connsiteX3" fmla="*/ 2268645 w 10312022"/>
              <a:gd name="connsiteY3" fmla="*/ 0 h 2642927"/>
              <a:gd name="connsiteX4" fmla="*/ 2749873 w 10312022"/>
              <a:gd name="connsiteY4" fmla="*/ 0 h 2642927"/>
              <a:gd name="connsiteX5" fmla="*/ 3334220 w 10312022"/>
              <a:gd name="connsiteY5" fmla="*/ 0 h 2642927"/>
              <a:gd name="connsiteX6" fmla="*/ 3815448 w 10312022"/>
              <a:gd name="connsiteY6" fmla="*/ 0 h 2642927"/>
              <a:gd name="connsiteX7" fmla="*/ 4399796 w 10312022"/>
              <a:gd name="connsiteY7" fmla="*/ 0 h 2642927"/>
              <a:gd name="connsiteX8" fmla="*/ 4984144 w 10312022"/>
              <a:gd name="connsiteY8" fmla="*/ 0 h 2642927"/>
              <a:gd name="connsiteX9" fmla="*/ 5877853 w 10312022"/>
              <a:gd name="connsiteY9" fmla="*/ 0 h 2642927"/>
              <a:gd name="connsiteX10" fmla="*/ 6771561 w 10312022"/>
              <a:gd name="connsiteY10" fmla="*/ 0 h 2642927"/>
              <a:gd name="connsiteX11" fmla="*/ 7149669 w 10312022"/>
              <a:gd name="connsiteY11" fmla="*/ 0 h 2642927"/>
              <a:gd name="connsiteX12" fmla="*/ 7837137 w 10312022"/>
              <a:gd name="connsiteY12" fmla="*/ 0 h 2642927"/>
              <a:gd name="connsiteX13" fmla="*/ 8318364 w 10312022"/>
              <a:gd name="connsiteY13" fmla="*/ 0 h 2642927"/>
              <a:gd name="connsiteX14" fmla="*/ 9005833 w 10312022"/>
              <a:gd name="connsiteY14" fmla="*/ 0 h 2642927"/>
              <a:gd name="connsiteX15" fmla="*/ 9383940 w 10312022"/>
              <a:gd name="connsiteY15" fmla="*/ 0 h 2642927"/>
              <a:gd name="connsiteX16" fmla="*/ 10312022 w 10312022"/>
              <a:gd name="connsiteY16" fmla="*/ 0 h 2642927"/>
              <a:gd name="connsiteX17" fmla="*/ 10312022 w 10312022"/>
              <a:gd name="connsiteY17" fmla="*/ 607873 h 2642927"/>
              <a:gd name="connsiteX18" fmla="*/ 10312022 w 10312022"/>
              <a:gd name="connsiteY18" fmla="*/ 1242176 h 2642927"/>
              <a:gd name="connsiteX19" fmla="*/ 10312022 w 10312022"/>
              <a:gd name="connsiteY19" fmla="*/ 1850049 h 2642927"/>
              <a:gd name="connsiteX20" fmla="*/ 10312022 w 10312022"/>
              <a:gd name="connsiteY20" fmla="*/ 2642927 h 2642927"/>
              <a:gd name="connsiteX21" fmla="*/ 9933915 w 10312022"/>
              <a:gd name="connsiteY21" fmla="*/ 2642927 h 2642927"/>
              <a:gd name="connsiteX22" fmla="*/ 9555807 w 10312022"/>
              <a:gd name="connsiteY22" fmla="*/ 2642927 h 2642927"/>
              <a:gd name="connsiteX23" fmla="*/ 8868339 w 10312022"/>
              <a:gd name="connsiteY23" fmla="*/ 2642927 h 2642927"/>
              <a:gd name="connsiteX24" fmla="*/ 8283991 w 10312022"/>
              <a:gd name="connsiteY24" fmla="*/ 2642927 h 2642927"/>
              <a:gd name="connsiteX25" fmla="*/ 7905884 w 10312022"/>
              <a:gd name="connsiteY25" fmla="*/ 2642927 h 2642927"/>
              <a:gd name="connsiteX26" fmla="*/ 7527776 w 10312022"/>
              <a:gd name="connsiteY26" fmla="*/ 2642927 h 2642927"/>
              <a:gd name="connsiteX27" fmla="*/ 6737188 w 10312022"/>
              <a:gd name="connsiteY27" fmla="*/ 2642927 h 2642927"/>
              <a:gd name="connsiteX28" fmla="*/ 6359080 w 10312022"/>
              <a:gd name="connsiteY28" fmla="*/ 2642927 h 2642927"/>
              <a:gd name="connsiteX29" fmla="*/ 5877853 w 10312022"/>
              <a:gd name="connsiteY29" fmla="*/ 2642927 h 2642927"/>
              <a:gd name="connsiteX30" fmla="*/ 5190384 w 10312022"/>
              <a:gd name="connsiteY30" fmla="*/ 2642927 h 2642927"/>
              <a:gd name="connsiteX31" fmla="*/ 4606036 w 10312022"/>
              <a:gd name="connsiteY31" fmla="*/ 2642927 h 2642927"/>
              <a:gd name="connsiteX32" fmla="*/ 4227929 w 10312022"/>
              <a:gd name="connsiteY32" fmla="*/ 2642927 h 2642927"/>
              <a:gd name="connsiteX33" fmla="*/ 3849822 w 10312022"/>
              <a:gd name="connsiteY33" fmla="*/ 2642927 h 2642927"/>
              <a:gd name="connsiteX34" fmla="*/ 3162353 w 10312022"/>
              <a:gd name="connsiteY34" fmla="*/ 2642927 h 2642927"/>
              <a:gd name="connsiteX35" fmla="*/ 2371765 w 10312022"/>
              <a:gd name="connsiteY35" fmla="*/ 2642927 h 2642927"/>
              <a:gd name="connsiteX36" fmla="*/ 1581177 w 10312022"/>
              <a:gd name="connsiteY36" fmla="*/ 2642927 h 2642927"/>
              <a:gd name="connsiteX37" fmla="*/ 790588 w 10312022"/>
              <a:gd name="connsiteY37" fmla="*/ 2642927 h 2642927"/>
              <a:gd name="connsiteX38" fmla="*/ 0 w 10312022"/>
              <a:gd name="connsiteY38" fmla="*/ 2642927 h 2642927"/>
              <a:gd name="connsiteX39" fmla="*/ 0 w 10312022"/>
              <a:gd name="connsiteY39" fmla="*/ 2008625 h 2642927"/>
              <a:gd name="connsiteX40" fmla="*/ 0 w 10312022"/>
              <a:gd name="connsiteY40" fmla="*/ 1347893 h 2642927"/>
              <a:gd name="connsiteX41" fmla="*/ 0 w 10312022"/>
              <a:gd name="connsiteY41" fmla="*/ 634302 h 2642927"/>
              <a:gd name="connsiteX42" fmla="*/ 0 w 10312022"/>
              <a:gd name="connsiteY42" fmla="*/ 0 h 264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12022" h="2642927" fill="none" extrusionOk="0">
                <a:moveTo>
                  <a:pt x="0" y="0"/>
                </a:moveTo>
                <a:cubicBezTo>
                  <a:pt x="319646" y="-19417"/>
                  <a:pt x="630605" y="-19398"/>
                  <a:pt x="893709" y="0"/>
                </a:cubicBezTo>
                <a:cubicBezTo>
                  <a:pt x="1156813" y="19398"/>
                  <a:pt x="1490143" y="-12584"/>
                  <a:pt x="1684297" y="0"/>
                </a:cubicBezTo>
                <a:cubicBezTo>
                  <a:pt x="1878451" y="12584"/>
                  <a:pt x="2088059" y="-372"/>
                  <a:pt x="2268645" y="0"/>
                </a:cubicBezTo>
                <a:cubicBezTo>
                  <a:pt x="2449231" y="372"/>
                  <a:pt x="2528135" y="-8318"/>
                  <a:pt x="2749873" y="0"/>
                </a:cubicBezTo>
                <a:cubicBezTo>
                  <a:pt x="2971611" y="8318"/>
                  <a:pt x="3087892" y="-24760"/>
                  <a:pt x="3334220" y="0"/>
                </a:cubicBezTo>
                <a:cubicBezTo>
                  <a:pt x="3580548" y="24760"/>
                  <a:pt x="3679620" y="-9622"/>
                  <a:pt x="3815448" y="0"/>
                </a:cubicBezTo>
                <a:cubicBezTo>
                  <a:pt x="3951276" y="9622"/>
                  <a:pt x="4136708" y="-21832"/>
                  <a:pt x="4399796" y="0"/>
                </a:cubicBezTo>
                <a:cubicBezTo>
                  <a:pt x="4662884" y="21832"/>
                  <a:pt x="4749154" y="22749"/>
                  <a:pt x="4984144" y="0"/>
                </a:cubicBezTo>
                <a:cubicBezTo>
                  <a:pt x="5219134" y="-22749"/>
                  <a:pt x="5446388" y="-25622"/>
                  <a:pt x="5877853" y="0"/>
                </a:cubicBezTo>
                <a:cubicBezTo>
                  <a:pt x="6309318" y="25622"/>
                  <a:pt x="6346322" y="-16034"/>
                  <a:pt x="6771561" y="0"/>
                </a:cubicBezTo>
                <a:cubicBezTo>
                  <a:pt x="7196800" y="16034"/>
                  <a:pt x="6962250" y="-17044"/>
                  <a:pt x="7149669" y="0"/>
                </a:cubicBezTo>
                <a:cubicBezTo>
                  <a:pt x="7337088" y="17044"/>
                  <a:pt x="7525708" y="-2439"/>
                  <a:pt x="7837137" y="0"/>
                </a:cubicBezTo>
                <a:cubicBezTo>
                  <a:pt x="8148566" y="2439"/>
                  <a:pt x="8107632" y="-20975"/>
                  <a:pt x="8318364" y="0"/>
                </a:cubicBezTo>
                <a:cubicBezTo>
                  <a:pt x="8529096" y="20975"/>
                  <a:pt x="8863254" y="-27881"/>
                  <a:pt x="9005833" y="0"/>
                </a:cubicBezTo>
                <a:cubicBezTo>
                  <a:pt x="9148412" y="27881"/>
                  <a:pt x="9274982" y="18636"/>
                  <a:pt x="9383940" y="0"/>
                </a:cubicBezTo>
                <a:cubicBezTo>
                  <a:pt x="9492898" y="-18636"/>
                  <a:pt x="10091268" y="-16627"/>
                  <a:pt x="10312022" y="0"/>
                </a:cubicBezTo>
                <a:cubicBezTo>
                  <a:pt x="10315161" y="124238"/>
                  <a:pt x="10315449" y="338627"/>
                  <a:pt x="10312022" y="607873"/>
                </a:cubicBezTo>
                <a:cubicBezTo>
                  <a:pt x="10308595" y="877119"/>
                  <a:pt x="10306877" y="1052075"/>
                  <a:pt x="10312022" y="1242176"/>
                </a:cubicBezTo>
                <a:cubicBezTo>
                  <a:pt x="10317167" y="1432277"/>
                  <a:pt x="10324027" y="1680952"/>
                  <a:pt x="10312022" y="1850049"/>
                </a:cubicBezTo>
                <a:cubicBezTo>
                  <a:pt x="10300017" y="2019146"/>
                  <a:pt x="10332614" y="2283017"/>
                  <a:pt x="10312022" y="2642927"/>
                </a:cubicBezTo>
                <a:cubicBezTo>
                  <a:pt x="10210310" y="2656672"/>
                  <a:pt x="10022930" y="2647956"/>
                  <a:pt x="9933915" y="2642927"/>
                </a:cubicBezTo>
                <a:cubicBezTo>
                  <a:pt x="9844900" y="2637898"/>
                  <a:pt x="9709683" y="2626752"/>
                  <a:pt x="9555807" y="2642927"/>
                </a:cubicBezTo>
                <a:cubicBezTo>
                  <a:pt x="9401931" y="2659102"/>
                  <a:pt x="9083507" y="2632765"/>
                  <a:pt x="8868339" y="2642927"/>
                </a:cubicBezTo>
                <a:cubicBezTo>
                  <a:pt x="8653171" y="2653089"/>
                  <a:pt x="8408720" y="2638679"/>
                  <a:pt x="8283991" y="2642927"/>
                </a:cubicBezTo>
                <a:cubicBezTo>
                  <a:pt x="8159262" y="2647175"/>
                  <a:pt x="8005353" y="2657616"/>
                  <a:pt x="7905884" y="2642927"/>
                </a:cubicBezTo>
                <a:cubicBezTo>
                  <a:pt x="7806415" y="2628238"/>
                  <a:pt x="7626743" y="2626669"/>
                  <a:pt x="7527776" y="2642927"/>
                </a:cubicBezTo>
                <a:cubicBezTo>
                  <a:pt x="7428809" y="2659185"/>
                  <a:pt x="7001853" y="2679645"/>
                  <a:pt x="6737188" y="2642927"/>
                </a:cubicBezTo>
                <a:cubicBezTo>
                  <a:pt x="6472523" y="2606209"/>
                  <a:pt x="6536806" y="2628427"/>
                  <a:pt x="6359080" y="2642927"/>
                </a:cubicBezTo>
                <a:cubicBezTo>
                  <a:pt x="6181354" y="2657427"/>
                  <a:pt x="6115170" y="2643092"/>
                  <a:pt x="5877853" y="2642927"/>
                </a:cubicBezTo>
                <a:cubicBezTo>
                  <a:pt x="5640536" y="2642762"/>
                  <a:pt x="5392190" y="2628721"/>
                  <a:pt x="5190384" y="2642927"/>
                </a:cubicBezTo>
                <a:cubicBezTo>
                  <a:pt x="4988578" y="2657133"/>
                  <a:pt x="4889217" y="2614955"/>
                  <a:pt x="4606036" y="2642927"/>
                </a:cubicBezTo>
                <a:cubicBezTo>
                  <a:pt x="4322855" y="2670899"/>
                  <a:pt x="4395882" y="2634855"/>
                  <a:pt x="4227929" y="2642927"/>
                </a:cubicBezTo>
                <a:cubicBezTo>
                  <a:pt x="4059976" y="2650999"/>
                  <a:pt x="4027013" y="2639144"/>
                  <a:pt x="3849822" y="2642927"/>
                </a:cubicBezTo>
                <a:cubicBezTo>
                  <a:pt x="3672631" y="2646710"/>
                  <a:pt x="3457952" y="2674830"/>
                  <a:pt x="3162353" y="2642927"/>
                </a:cubicBezTo>
                <a:cubicBezTo>
                  <a:pt x="2866754" y="2611024"/>
                  <a:pt x="2694377" y="2606490"/>
                  <a:pt x="2371765" y="2642927"/>
                </a:cubicBezTo>
                <a:cubicBezTo>
                  <a:pt x="2049153" y="2679364"/>
                  <a:pt x="1871410" y="2609737"/>
                  <a:pt x="1581177" y="2642927"/>
                </a:cubicBezTo>
                <a:cubicBezTo>
                  <a:pt x="1290944" y="2676117"/>
                  <a:pt x="996175" y="2648060"/>
                  <a:pt x="790588" y="2642927"/>
                </a:cubicBezTo>
                <a:cubicBezTo>
                  <a:pt x="585001" y="2637794"/>
                  <a:pt x="318623" y="2605197"/>
                  <a:pt x="0" y="2642927"/>
                </a:cubicBezTo>
                <a:cubicBezTo>
                  <a:pt x="-12003" y="2506778"/>
                  <a:pt x="26860" y="2190659"/>
                  <a:pt x="0" y="2008625"/>
                </a:cubicBezTo>
                <a:cubicBezTo>
                  <a:pt x="-26860" y="1826591"/>
                  <a:pt x="4423" y="1627456"/>
                  <a:pt x="0" y="1347893"/>
                </a:cubicBezTo>
                <a:cubicBezTo>
                  <a:pt x="-4423" y="1068330"/>
                  <a:pt x="-6207" y="876796"/>
                  <a:pt x="0" y="634302"/>
                </a:cubicBezTo>
                <a:cubicBezTo>
                  <a:pt x="6207" y="391808"/>
                  <a:pt x="28817" y="150548"/>
                  <a:pt x="0" y="0"/>
                </a:cubicBezTo>
                <a:close/>
              </a:path>
              <a:path w="10312022" h="2642927" stroke="0" extrusionOk="0">
                <a:moveTo>
                  <a:pt x="0" y="0"/>
                </a:moveTo>
                <a:cubicBezTo>
                  <a:pt x="340506" y="-14696"/>
                  <a:pt x="445225" y="5735"/>
                  <a:pt x="687468" y="0"/>
                </a:cubicBezTo>
                <a:cubicBezTo>
                  <a:pt x="929711" y="-5735"/>
                  <a:pt x="952212" y="-23177"/>
                  <a:pt x="1168696" y="0"/>
                </a:cubicBezTo>
                <a:cubicBezTo>
                  <a:pt x="1385180" y="23177"/>
                  <a:pt x="1524929" y="28959"/>
                  <a:pt x="1753044" y="0"/>
                </a:cubicBezTo>
                <a:cubicBezTo>
                  <a:pt x="1981159" y="-28959"/>
                  <a:pt x="2166051" y="-13913"/>
                  <a:pt x="2440512" y="0"/>
                </a:cubicBezTo>
                <a:cubicBezTo>
                  <a:pt x="2714973" y="13913"/>
                  <a:pt x="2689962" y="-2449"/>
                  <a:pt x="2818619" y="0"/>
                </a:cubicBezTo>
                <a:cubicBezTo>
                  <a:pt x="2947276" y="2449"/>
                  <a:pt x="3235260" y="12642"/>
                  <a:pt x="3609208" y="0"/>
                </a:cubicBezTo>
                <a:cubicBezTo>
                  <a:pt x="3983156" y="-12642"/>
                  <a:pt x="3878292" y="-15627"/>
                  <a:pt x="3987315" y="0"/>
                </a:cubicBezTo>
                <a:cubicBezTo>
                  <a:pt x="4096338" y="15627"/>
                  <a:pt x="4283116" y="4526"/>
                  <a:pt x="4365423" y="0"/>
                </a:cubicBezTo>
                <a:cubicBezTo>
                  <a:pt x="4447730" y="-4526"/>
                  <a:pt x="4748346" y="13821"/>
                  <a:pt x="5052891" y="0"/>
                </a:cubicBezTo>
                <a:cubicBezTo>
                  <a:pt x="5357436" y="-13821"/>
                  <a:pt x="5280600" y="137"/>
                  <a:pt x="5430998" y="0"/>
                </a:cubicBezTo>
                <a:cubicBezTo>
                  <a:pt x="5581396" y="-137"/>
                  <a:pt x="5786036" y="-15276"/>
                  <a:pt x="6015346" y="0"/>
                </a:cubicBezTo>
                <a:cubicBezTo>
                  <a:pt x="6244656" y="15276"/>
                  <a:pt x="6362255" y="10190"/>
                  <a:pt x="6702814" y="0"/>
                </a:cubicBezTo>
                <a:cubicBezTo>
                  <a:pt x="7043373" y="-10190"/>
                  <a:pt x="7128815" y="-20005"/>
                  <a:pt x="7493403" y="0"/>
                </a:cubicBezTo>
                <a:cubicBezTo>
                  <a:pt x="7857991" y="20005"/>
                  <a:pt x="7978834" y="6356"/>
                  <a:pt x="8180871" y="0"/>
                </a:cubicBezTo>
                <a:cubicBezTo>
                  <a:pt x="8382908" y="-6356"/>
                  <a:pt x="8600150" y="32001"/>
                  <a:pt x="8868339" y="0"/>
                </a:cubicBezTo>
                <a:cubicBezTo>
                  <a:pt x="9136528" y="-32001"/>
                  <a:pt x="9336016" y="-20204"/>
                  <a:pt x="9658927" y="0"/>
                </a:cubicBezTo>
                <a:cubicBezTo>
                  <a:pt x="9981838" y="20204"/>
                  <a:pt x="10094864" y="-8488"/>
                  <a:pt x="10312022" y="0"/>
                </a:cubicBezTo>
                <a:cubicBezTo>
                  <a:pt x="10303145" y="161456"/>
                  <a:pt x="10324361" y="403406"/>
                  <a:pt x="10312022" y="660732"/>
                </a:cubicBezTo>
                <a:cubicBezTo>
                  <a:pt x="10299683" y="918058"/>
                  <a:pt x="10306925" y="1069471"/>
                  <a:pt x="10312022" y="1242176"/>
                </a:cubicBezTo>
                <a:cubicBezTo>
                  <a:pt x="10317119" y="1414881"/>
                  <a:pt x="10309584" y="1606237"/>
                  <a:pt x="10312022" y="1929337"/>
                </a:cubicBezTo>
                <a:cubicBezTo>
                  <a:pt x="10314460" y="2252437"/>
                  <a:pt x="10313182" y="2365787"/>
                  <a:pt x="10312022" y="2642927"/>
                </a:cubicBezTo>
                <a:cubicBezTo>
                  <a:pt x="9987691" y="2680591"/>
                  <a:pt x="9683510" y="2639802"/>
                  <a:pt x="9521434" y="2642927"/>
                </a:cubicBezTo>
                <a:cubicBezTo>
                  <a:pt x="9359358" y="2646052"/>
                  <a:pt x="9105186" y="2657478"/>
                  <a:pt x="8730845" y="2642927"/>
                </a:cubicBezTo>
                <a:cubicBezTo>
                  <a:pt x="8356504" y="2628376"/>
                  <a:pt x="8434913" y="2651762"/>
                  <a:pt x="8352738" y="2642927"/>
                </a:cubicBezTo>
                <a:cubicBezTo>
                  <a:pt x="8270563" y="2634092"/>
                  <a:pt x="7863215" y="2655297"/>
                  <a:pt x="7665270" y="2642927"/>
                </a:cubicBezTo>
                <a:cubicBezTo>
                  <a:pt x="7467325" y="2630557"/>
                  <a:pt x="7383673" y="2659785"/>
                  <a:pt x="7287162" y="2642927"/>
                </a:cubicBezTo>
                <a:cubicBezTo>
                  <a:pt x="7190651" y="2626069"/>
                  <a:pt x="6862019" y="2645418"/>
                  <a:pt x="6496574" y="2642927"/>
                </a:cubicBezTo>
                <a:cubicBezTo>
                  <a:pt x="6131129" y="2640436"/>
                  <a:pt x="5960596" y="2684443"/>
                  <a:pt x="5602865" y="2642927"/>
                </a:cubicBezTo>
                <a:cubicBezTo>
                  <a:pt x="5245134" y="2601411"/>
                  <a:pt x="5059521" y="2648067"/>
                  <a:pt x="4812277" y="2642927"/>
                </a:cubicBezTo>
                <a:cubicBezTo>
                  <a:pt x="4565033" y="2637787"/>
                  <a:pt x="4311474" y="2656077"/>
                  <a:pt x="3918568" y="2642927"/>
                </a:cubicBezTo>
                <a:cubicBezTo>
                  <a:pt x="3525662" y="2629777"/>
                  <a:pt x="3456241" y="2672448"/>
                  <a:pt x="3024860" y="2642927"/>
                </a:cubicBezTo>
                <a:cubicBezTo>
                  <a:pt x="2593479" y="2613406"/>
                  <a:pt x="2696050" y="2651035"/>
                  <a:pt x="2543632" y="2642927"/>
                </a:cubicBezTo>
                <a:cubicBezTo>
                  <a:pt x="2391214" y="2634819"/>
                  <a:pt x="1911583" y="2606004"/>
                  <a:pt x="1649924" y="2642927"/>
                </a:cubicBezTo>
                <a:cubicBezTo>
                  <a:pt x="1388265" y="2679850"/>
                  <a:pt x="1047426" y="2678862"/>
                  <a:pt x="756215" y="2642927"/>
                </a:cubicBezTo>
                <a:cubicBezTo>
                  <a:pt x="465004" y="2606992"/>
                  <a:pt x="159290" y="2677681"/>
                  <a:pt x="0" y="2642927"/>
                </a:cubicBezTo>
                <a:cubicBezTo>
                  <a:pt x="-26729" y="2388887"/>
                  <a:pt x="-26004" y="2231820"/>
                  <a:pt x="0" y="2008625"/>
                </a:cubicBezTo>
                <a:cubicBezTo>
                  <a:pt x="26004" y="1785430"/>
                  <a:pt x="3725" y="1683456"/>
                  <a:pt x="0" y="1374322"/>
                </a:cubicBezTo>
                <a:cubicBezTo>
                  <a:pt x="-3725" y="1065188"/>
                  <a:pt x="16619" y="1067358"/>
                  <a:pt x="0" y="792878"/>
                </a:cubicBezTo>
                <a:cubicBezTo>
                  <a:pt x="-16619" y="518398"/>
                  <a:pt x="37912" y="190307"/>
                  <a:pt x="0" y="0"/>
                </a:cubicBezTo>
                <a:close/>
              </a:path>
            </a:pathLst>
          </a:custGeom>
          <a:ln>
            <a:solidFill>
              <a:schemeClr val="tx1"/>
            </a:solidFill>
            <a:extLst>
              <a:ext uri="{C807C97D-BFC1-408E-A445-0C87EB9F89A2}">
                <ask:lineSketchStyleProps xmlns:ask="http://schemas.microsoft.com/office/drawing/2018/sketchyshapes" sd="301474445">
                  <ask:type>
                    <ask:lineSketchFreehand/>
                  </ask:type>
                </ask:lineSketchStyleProps>
              </a:ext>
            </a:extLst>
          </a:ln>
        </p:spPr>
        <p:txBody>
          <a:bodyPr>
            <a:normAutofit/>
          </a:bodyPr>
          <a:lstStyle/>
          <a:p>
            <a:pPr marL="0" indent="0">
              <a:buNone/>
            </a:pPr>
            <a:r>
              <a:rPr lang="en-US" sz="2400" b="1" dirty="0">
                <a:solidFill>
                  <a:schemeClr val="accent1">
                    <a:lumMod val="75000"/>
                  </a:schemeClr>
                </a:solidFill>
              </a:rPr>
              <a:t>Example: A learning goal in a human anatomy class</a:t>
            </a:r>
            <a:endParaRPr lang="en-US" sz="2400" dirty="0">
              <a:solidFill>
                <a:schemeClr val="accent1">
                  <a:lumMod val="75000"/>
                </a:schemeClr>
              </a:solidFill>
            </a:endParaRPr>
          </a:p>
          <a:p>
            <a:pPr marL="0" indent="0" algn="ctr">
              <a:lnSpc>
                <a:spcPct val="150000"/>
              </a:lnSpc>
              <a:buNone/>
            </a:pPr>
            <a:r>
              <a:rPr lang="en-US" sz="2400" dirty="0">
                <a:solidFill>
                  <a:schemeClr val="accent1">
                    <a:lumMod val="75000"/>
                  </a:schemeClr>
                </a:solidFill>
              </a:rPr>
              <a:t>Write a paragraph about how the circulatory system works.</a:t>
            </a:r>
          </a:p>
          <a:p>
            <a:pPr marL="0" indent="0" algn="ctr">
              <a:lnSpc>
                <a:spcPct val="150000"/>
              </a:lnSpc>
              <a:buNone/>
            </a:pPr>
            <a:r>
              <a:rPr lang="en-US" sz="2400" dirty="0">
                <a:solidFill>
                  <a:schemeClr val="accent1">
                    <a:lumMod val="75000"/>
                  </a:schemeClr>
                </a:solidFill>
              </a:rPr>
              <a:t>Vs.</a:t>
            </a:r>
          </a:p>
          <a:p>
            <a:pPr marL="0" indent="0" algn="ctr">
              <a:lnSpc>
                <a:spcPct val="150000"/>
              </a:lnSpc>
              <a:buNone/>
            </a:pPr>
            <a:r>
              <a:rPr lang="en-US" sz="2400" dirty="0">
                <a:solidFill>
                  <a:schemeClr val="accent1">
                    <a:lumMod val="75000"/>
                  </a:schemeClr>
                </a:solidFill>
              </a:rPr>
              <a:t>Describe how the circulatory system works.</a:t>
            </a:r>
            <a:endParaRPr lang="en-CA" sz="2400" dirty="0">
              <a:solidFill>
                <a:schemeClr val="accent1">
                  <a:lumMod val="75000"/>
                </a:schemeClr>
              </a:solidFill>
            </a:endParaRPr>
          </a:p>
        </p:txBody>
      </p:sp>
    </p:spTree>
    <p:extLst>
      <p:ext uri="{BB962C8B-B14F-4D97-AF65-F5344CB8AC3E}">
        <p14:creationId xmlns:p14="http://schemas.microsoft.com/office/powerpoint/2010/main" val="73044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120D-BD2D-4223-88FE-6540136D35E7}"/>
              </a:ext>
            </a:extLst>
          </p:cNvPr>
          <p:cNvSpPr>
            <a:spLocks noGrp="1"/>
          </p:cNvSpPr>
          <p:nvPr>
            <p:ph type="ctrTitle"/>
          </p:nvPr>
        </p:nvSpPr>
        <p:spPr/>
        <p:txBody>
          <a:bodyPr>
            <a:normAutofit fontScale="90000"/>
          </a:bodyPr>
          <a:lstStyle/>
          <a:p>
            <a:r>
              <a:rPr lang="en-US" dirty="0"/>
              <a:t>Construct relevance in assessments</a:t>
            </a:r>
            <a:endParaRPr lang="en-CA" dirty="0"/>
          </a:p>
        </p:txBody>
      </p:sp>
      <p:sp>
        <p:nvSpPr>
          <p:cNvPr id="3" name="Content Placeholder 2">
            <a:extLst>
              <a:ext uri="{FF2B5EF4-FFF2-40B4-BE49-F238E27FC236}">
                <a16:creationId xmlns:a16="http://schemas.microsoft.com/office/drawing/2014/main" id="{9084FA96-1540-4CD9-B0E7-0BF5587D9971}"/>
              </a:ext>
            </a:extLst>
          </p:cNvPr>
          <p:cNvSpPr>
            <a:spLocks noGrp="1"/>
          </p:cNvSpPr>
          <p:nvPr>
            <p:ph type="subTitle" idx="1"/>
          </p:nvPr>
        </p:nvSpPr>
        <p:spPr/>
        <p:txBody>
          <a:bodyPr/>
          <a:lstStyle/>
          <a:p>
            <a:pPr marL="0" indent="0" algn="l">
              <a:buNone/>
            </a:pPr>
            <a:r>
              <a:rPr lang="en-US" b="1" dirty="0"/>
              <a:t>Construct</a:t>
            </a:r>
            <a:r>
              <a:rPr lang="en-US" dirty="0"/>
              <a:t>: the knowledge, skills, or abilities being measured by an assessment</a:t>
            </a:r>
          </a:p>
          <a:p>
            <a:pPr marL="0" indent="0" algn="l">
              <a:buNone/>
            </a:pPr>
            <a:endParaRPr lang="en-US" dirty="0"/>
          </a:p>
          <a:p>
            <a:pPr marL="0" indent="0" algn="l">
              <a:buNone/>
            </a:pPr>
            <a:r>
              <a:rPr lang="en-US" dirty="0"/>
              <a:t>How can you make sure an assessment is designed to </a:t>
            </a:r>
            <a:r>
              <a:rPr lang="en-US" b="1" dirty="0"/>
              <a:t>only evaluate constructs that are relevant </a:t>
            </a:r>
            <a:r>
              <a:rPr lang="en-US" dirty="0"/>
              <a:t>to the learning goals of the course?</a:t>
            </a:r>
            <a:endParaRPr lang="en-CA" dirty="0"/>
          </a:p>
        </p:txBody>
      </p:sp>
    </p:spTree>
    <p:extLst>
      <p:ext uri="{BB962C8B-B14F-4D97-AF65-F5344CB8AC3E}">
        <p14:creationId xmlns:p14="http://schemas.microsoft.com/office/powerpoint/2010/main" val="2213863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672A69-F4F3-46BA-91C0-B8D9AAC5BF38}"/>
              </a:ext>
            </a:extLst>
          </p:cNvPr>
          <p:cNvSpPr>
            <a:spLocks noGrp="1"/>
          </p:cNvSpPr>
          <p:nvPr>
            <p:ph type="title"/>
          </p:nvPr>
        </p:nvSpPr>
        <p:spPr/>
        <p:txBody>
          <a:bodyPr/>
          <a:lstStyle/>
          <a:p>
            <a:r>
              <a:rPr lang="en-US" dirty="0"/>
              <a:t>Examples of “construct irrelevant” aspects of assessments</a:t>
            </a:r>
            <a:endParaRPr lang="en-CA" dirty="0"/>
          </a:p>
        </p:txBody>
      </p:sp>
      <p:sp>
        <p:nvSpPr>
          <p:cNvPr id="5" name="Content Placeholder 4">
            <a:extLst>
              <a:ext uri="{FF2B5EF4-FFF2-40B4-BE49-F238E27FC236}">
                <a16:creationId xmlns:a16="http://schemas.microsoft.com/office/drawing/2014/main" id="{0C9E1FF9-3E3D-4355-86B2-FE427C556AAD}"/>
              </a:ext>
            </a:extLst>
          </p:cNvPr>
          <p:cNvSpPr>
            <a:spLocks noGrp="1"/>
          </p:cNvSpPr>
          <p:nvPr>
            <p:ph sz="half" idx="1"/>
          </p:nvPr>
        </p:nvSpPr>
        <p:spPr/>
        <p:txBody>
          <a:bodyPr/>
          <a:lstStyle/>
          <a:p>
            <a:pPr marL="0" indent="0">
              <a:buNone/>
            </a:pPr>
            <a:r>
              <a:rPr lang="en-US" b="1" dirty="0"/>
              <a:t>Example 1</a:t>
            </a:r>
          </a:p>
          <a:p>
            <a:pPr marL="0" indent="0">
              <a:buNone/>
            </a:pPr>
            <a:r>
              <a:rPr lang="en-CA" dirty="0"/>
              <a:t>A math assessment that includes word problems to assess a students’ understanding of math concepts</a:t>
            </a:r>
          </a:p>
          <a:p>
            <a:pPr marL="0" indent="0">
              <a:buNone/>
            </a:pPr>
            <a:endParaRPr lang="en-CA" dirty="0"/>
          </a:p>
          <a:p>
            <a:pPr marL="0" indent="0">
              <a:buNone/>
            </a:pPr>
            <a:r>
              <a:rPr lang="en-CA" b="1" dirty="0"/>
              <a:t>Construct irrelevant aspects include</a:t>
            </a:r>
            <a:r>
              <a:rPr lang="en-CA" dirty="0"/>
              <a:t>:</a:t>
            </a:r>
          </a:p>
          <a:p>
            <a:r>
              <a:rPr lang="en-CA" dirty="0"/>
              <a:t>Ability to read fluently</a:t>
            </a:r>
          </a:p>
          <a:p>
            <a:pPr marL="0" indent="0">
              <a:buNone/>
            </a:pPr>
            <a:endParaRPr lang="en-CA" dirty="0"/>
          </a:p>
        </p:txBody>
      </p:sp>
      <p:sp>
        <p:nvSpPr>
          <p:cNvPr id="6" name="Content Placeholder 5">
            <a:extLst>
              <a:ext uri="{FF2B5EF4-FFF2-40B4-BE49-F238E27FC236}">
                <a16:creationId xmlns:a16="http://schemas.microsoft.com/office/drawing/2014/main" id="{9837DA2C-792E-4525-A714-5729FBDAC630}"/>
              </a:ext>
            </a:extLst>
          </p:cNvPr>
          <p:cNvSpPr>
            <a:spLocks noGrp="1"/>
          </p:cNvSpPr>
          <p:nvPr>
            <p:ph sz="half" idx="2"/>
          </p:nvPr>
        </p:nvSpPr>
        <p:spPr/>
        <p:txBody>
          <a:bodyPr/>
          <a:lstStyle/>
          <a:p>
            <a:pPr marL="0" indent="0">
              <a:buNone/>
            </a:pPr>
            <a:r>
              <a:rPr lang="en-US" b="1" dirty="0"/>
              <a:t>Example 2</a:t>
            </a:r>
          </a:p>
          <a:p>
            <a:pPr marL="0" indent="0">
              <a:buNone/>
            </a:pPr>
            <a:r>
              <a:rPr lang="en-CA" dirty="0"/>
              <a:t>A History class with a timed and closed booked exam with essay questions.</a:t>
            </a:r>
            <a:endParaRPr lang="en-US" dirty="0"/>
          </a:p>
          <a:p>
            <a:pPr marL="0" indent="0">
              <a:buNone/>
            </a:pPr>
            <a:endParaRPr lang="en-US" sz="1400" dirty="0"/>
          </a:p>
          <a:p>
            <a:pPr marL="0" indent="0">
              <a:buNone/>
            </a:pPr>
            <a:endParaRPr lang="en-US" dirty="0"/>
          </a:p>
          <a:p>
            <a:pPr marL="0" indent="0">
              <a:buNone/>
            </a:pPr>
            <a:r>
              <a:rPr lang="en-US" b="1" dirty="0"/>
              <a:t>Construct irrelevant aspects include:</a:t>
            </a:r>
          </a:p>
          <a:p>
            <a:r>
              <a:rPr lang="en-US" dirty="0"/>
              <a:t>Ability to work under pressure</a:t>
            </a:r>
          </a:p>
          <a:p>
            <a:r>
              <a:rPr lang="en-US" dirty="0"/>
              <a:t>Motor coordination (handwriting/typing)</a:t>
            </a:r>
          </a:p>
          <a:p>
            <a:r>
              <a:rPr lang="en-US" dirty="0"/>
              <a:t>Short-term and working memory</a:t>
            </a:r>
          </a:p>
          <a:p>
            <a:r>
              <a:rPr lang="en-US" dirty="0"/>
              <a:t>Attention span</a:t>
            </a:r>
          </a:p>
        </p:txBody>
      </p:sp>
      <p:sp>
        <p:nvSpPr>
          <p:cNvPr id="7" name="TextBox 6">
            <a:extLst>
              <a:ext uri="{FF2B5EF4-FFF2-40B4-BE49-F238E27FC236}">
                <a16:creationId xmlns:a16="http://schemas.microsoft.com/office/drawing/2014/main" id="{EAACE550-A19A-46E3-9167-4AA87486B801}"/>
              </a:ext>
            </a:extLst>
          </p:cNvPr>
          <p:cNvSpPr txBox="1"/>
          <p:nvPr/>
        </p:nvSpPr>
        <p:spPr>
          <a:xfrm>
            <a:off x="0" y="5992298"/>
            <a:ext cx="6670737" cy="369332"/>
          </a:xfrm>
          <a:prstGeom prst="rect">
            <a:avLst/>
          </a:prstGeom>
          <a:noFill/>
        </p:spPr>
        <p:txBody>
          <a:bodyPr wrap="none" rtlCol="0">
            <a:spAutoFit/>
          </a:bodyPr>
          <a:lstStyle/>
          <a:p>
            <a:r>
              <a:rPr lang="en-US" dirty="0"/>
              <a:t>Text content adapted from “</a:t>
            </a:r>
            <a:r>
              <a:rPr lang="en-US" dirty="0">
                <a:hlinkClick r:id="rId3"/>
              </a:rPr>
              <a:t>UDL and Assessment</a:t>
            </a:r>
            <a:r>
              <a:rPr lang="en-US" dirty="0"/>
              <a:t>” by CAST. CC BY-SA.</a:t>
            </a:r>
            <a:endParaRPr lang="en-CA" dirty="0"/>
          </a:p>
        </p:txBody>
      </p:sp>
    </p:spTree>
    <p:extLst>
      <p:ext uri="{BB962C8B-B14F-4D97-AF65-F5344CB8AC3E}">
        <p14:creationId xmlns:p14="http://schemas.microsoft.com/office/powerpoint/2010/main" val="164908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B6FB6C7-A075-48FF-B201-DD0C6E98D276}"/>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What is disability?</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90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D99699-AF62-4660-A896-21B65CAD8EA8}"/>
              </a:ext>
            </a:extLst>
          </p:cNvPr>
          <p:cNvSpPr>
            <a:spLocks noGrp="1"/>
          </p:cNvSpPr>
          <p:nvPr>
            <p:ph type="title"/>
          </p:nvPr>
        </p:nvSpPr>
        <p:spPr/>
        <p:txBody>
          <a:bodyPr/>
          <a:lstStyle/>
          <a:p>
            <a:r>
              <a:rPr lang="en-US" dirty="0"/>
              <a:t>Individual model vs. social model of disability</a:t>
            </a:r>
            <a:endParaRPr lang="en-CA" dirty="0"/>
          </a:p>
        </p:txBody>
      </p:sp>
      <p:pic>
        <p:nvPicPr>
          <p:cNvPr id="8" name="Content Placeholder 7" descr="A close up of a logo&#10;&#10;Description automatically generated">
            <a:extLst>
              <a:ext uri="{FF2B5EF4-FFF2-40B4-BE49-F238E27FC236}">
                <a16:creationId xmlns:a16="http://schemas.microsoft.com/office/drawing/2014/main" id="{CE8BDEC6-36C4-4EBE-830D-2EADA62E4A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0079" y="2051779"/>
            <a:ext cx="8671843" cy="2896260"/>
          </a:xfrm>
        </p:spPr>
      </p:pic>
      <p:sp>
        <p:nvSpPr>
          <p:cNvPr id="9" name="TextBox 8">
            <a:extLst>
              <a:ext uri="{FF2B5EF4-FFF2-40B4-BE49-F238E27FC236}">
                <a16:creationId xmlns:a16="http://schemas.microsoft.com/office/drawing/2014/main" id="{164EE1A1-D2F8-4560-A6E0-0EDD08106DD9}"/>
              </a:ext>
            </a:extLst>
          </p:cNvPr>
          <p:cNvSpPr txBox="1"/>
          <p:nvPr/>
        </p:nvSpPr>
        <p:spPr>
          <a:xfrm>
            <a:off x="0" y="6062879"/>
            <a:ext cx="10832892" cy="338554"/>
          </a:xfrm>
          <a:prstGeom prst="rect">
            <a:avLst/>
          </a:prstGeom>
          <a:noFill/>
        </p:spPr>
        <p:txBody>
          <a:bodyPr wrap="square" rtlCol="0">
            <a:spAutoFit/>
          </a:bodyPr>
          <a:lstStyle/>
          <a:p>
            <a:r>
              <a:rPr lang="en-CA" sz="1600" dirty="0"/>
              <a:t>Image: “Social Model of Disability” by MissLunaRose12 is under a CC BY 4.0 Licence.</a:t>
            </a:r>
          </a:p>
        </p:txBody>
      </p:sp>
    </p:spTree>
    <p:extLst>
      <p:ext uri="{BB962C8B-B14F-4D97-AF65-F5344CB8AC3E}">
        <p14:creationId xmlns:p14="http://schemas.microsoft.com/office/powerpoint/2010/main" val="273132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box&#10;&#10;Description automatically generated">
            <a:extLst>
              <a:ext uri="{FF2B5EF4-FFF2-40B4-BE49-F238E27FC236}">
                <a16:creationId xmlns:a16="http://schemas.microsoft.com/office/drawing/2014/main" id="{D40C354C-A4E6-40C9-B4DA-00A2280C63E5}"/>
              </a:ext>
            </a:extLst>
          </p:cNvPr>
          <p:cNvPicPr>
            <a:picLocks noChangeAspect="1"/>
          </p:cNvPicPr>
          <p:nvPr/>
        </p:nvPicPr>
        <p:blipFill rotWithShape="1">
          <a:blip r:embed="rId3"/>
          <a:srcRect t="20489" r="7344" b="27282"/>
          <a:stretch/>
        </p:blipFill>
        <p:spPr>
          <a:xfrm>
            <a:off x="3523488" y="13"/>
            <a:ext cx="8668512" cy="6857987"/>
          </a:xfrm>
          <a:prstGeom prst="rect">
            <a:avLst/>
          </a:prstGeom>
        </p:spPr>
      </p:pic>
      <p:sp>
        <p:nvSpPr>
          <p:cNvPr id="2" name="Title 1">
            <a:extLst>
              <a:ext uri="{FF2B5EF4-FFF2-40B4-BE49-F238E27FC236}">
                <a16:creationId xmlns:a16="http://schemas.microsoft.com/office/drawing/2014/main" id="{3200E955-C4A1-4802-9E29-D306150C8D8D}"/>
              </a:ext>
            </a:extLst>
          </p:cNvPr>
          <p:cNvSpPr>
            <a:spLocks noGrp="1"/>
          </p:cNvSpPr>
          <p:nvPr>
            <p:ph type="ctrTitle"/>
          </p:nvPr>
        </p:nvSpPr>
        <p:spPr>
          <a:xfrm>
            <a:off x="477980" y="1122363"/>
            <a:ext cx="4023360" cy="3204133"/>
          </a:xfrm>
        </p:spPr>
        <p:txBody>
          <a:bodyPr anchor="b">
            <a:normAutofit/>
          </a:bodyPr>
          <a:lstStyle/>
          <a:p>
            <a:pPr algn="l"/>
            <a:r>
              <a:rPr lang="en-US" dirty="0">
                <a:solidFill>
                  <a:schemeClr val="tx1"/>
                </a:solidFill>
                <a:latin typeface="Helvetica Neue"/>
              </a:rPr>
              <a:t>Disability as</a:t>
            </a:r>
            <a:endParaRPr lang="en-US" dirty="0">
              <a:solidFill>
                <a:schemeClr val="tx1"/>
              </a:solidFill>
            </a:endParaRPr>
          </a:p>
        </p:txBody>
      </p:sp>
      <p:sp>
        <p:nvSpPr>
          <p:cNvPr id="3" name="Subtitle 2">
            <a:extLst>
              <a:ext uri="{FF2B5EF4-FFF2-40B4-BE49-F238E27FC236}">
                <a16:creationId xmlns:a16="http://schemas.microsoft.com/office/drawing/2014/main" id="{A5054DE0-C96A-4B9D-BCE0-CC4092EC81D3}"/>
              </a:ext>
            </a:extLst>
          </p:cNvPr>
          <p:cNvSpPr>
            <a:spLocks noGrp="1"/>
          </p:cNvSpPr>
          <p:nvPr>
            <p:ph type="subTitle" idx="1"/>
          </p:nvPr>
        </p:nvSpPr>
        <p:spPr>
          <a:xfrm>
            <a:off x="477981" y="4872922"/>
            <a:ext cx="4023359" cy="1208141"/>
          </a:xfrm>
        </p:spPr>
        <p:txBody>
          <a:bodyPr vert="horz" lIns="121920" tIns="60960" rIns="121920" bIns="60960" rtlCol="0">
            <a:normAutofit/>
          </a:bodyPr>
          <a:lstStyle/>
          <a:p>
            <a:pPr algn="l"/>
            <a:r>
              <a:rPr lang="en-US" sz="3733" dirty="0"/>
              <a:t>a mismatch.</a:t>
            </a:r>
          </a:p>
        </p:txBody>
      </p:sp>
      <p:sp>
        <p:nvSpPr>
          <p:cNvPr id="12" name="TextBox 1">
            <a:extLst>
              <a:ext uri="{FF2B5EF4-FFF2-40B4-BE49-F238E27FC236}">
                <a16:creationId xmlns:a16="http://schemas.microsoft.com/office/drawing/2014/main" id="{C8683661-EE5A-420D-ACD5-AE26436B7CC0}"/>
              </a:ext>
            </a:extLst>
          </p:cNvPr>
          <p:cNvSpPr txBox="1"/>
          <p:nvPr/>
        </p:nvSpPr>
        <p:spPr>
          <a:xfrm>
            <a:off x="0" y="6488668"/>
            <a:ext cx="12216489" cy="369332"/>
          </a:xfrm>
          <a:prstGeom prst="rect">
            <a:avLst/>
          </a:prstGeom>
          <a:solidFill>
            <a:srgbClr val="172C2E"/>
          </a:solid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800"/>
              </a:spcAft>
            </a:pPr>
            <a:r>
              <a:rPr lang="en-US" sz="1600" dirty="0">
                <a:solidFill>
                  <a:schemeClr val="bg1"/>
                </a:solidFill>
              </a:rPr>
              <a:t>Image: "Doesn't Fit" by Maestrosphere is under a Pixabay licence. Cropped by Josie Gray.</a:t>
            </a:r>
            <a:endParaRPr lang="en-US" sz="1600" dirty="0">
              <a:solidFill>
                <a:schemeClr val="bg1"/>
              </a:solidFill>
              <a:cs typeface="Calibri"/>
            </a:endParaRPr>
          </a:p>
        </p:txBody>
      </p:sp>
      <p:sp>
        <p:nvSpPr>
          <p:cNvPr id="5" name="Rectangle 4">
            <a:extLst>
              <a:ext uri="{FF2B5EF4-FFF2-40B4-BE49-F238E27FC236}">
                <a16:creationId xmlns:a16="http://schemas.microsoft.com/office/drawing/2014/main" id="{BC756E37-6149-44A2-9BD2-A2B9A5C89A3A}"/>
              </a:ext>
            </a:extLst>
          </p:cNvPr>
          <p:cNvSpPr/>
          <p:nvPr/>
        </p:nvSpPr>
        <p:spPr>
          <a:xfrm>
            <a:off x="294289" y="399394"/>
            <a:ext cx="1166648" cy="502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Tree>
    <p:extLst>
      <p:ext uri="{BB962C8B-B14F-4D97-AF65-F5344CB8AC3E}">
        <p14:creationId xmlns:p14="http://schemas.microsoft.com/office/powerpoint/2010/main" val="381369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9A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A5DA5-CCA9-40CF-9B25-BA866F254610}"/>
              </a:ext>
            </a:extLst>
          </p:cNvPr>
          <p:cNvSpPr>
            <a:spLocks noGrp="1"/>
          </p:cNvSpPr>
          <p:nvPr>
            <p:ph type="ctrTitle"/>
          </p:nvPr>
        </p:nvSpPr>
        <p:spPr>
          <a:xfrm>
            <a:off x="1" y="207963"/>
            <a:ext cx="12192000" cy="1845689"/>
          </a:xfrm>
        </p:spPr>
        <p:txBody>
          <a:bodyPr/>
          <a:lstStyle/>
          <a:p>
            <a:r>
              <a:rPr lang="en-CA" dirty="0">
                <a:solidFill>
                  <a:schemeClr val="bg1"/>
                </a:solidFill>
                <a:latin typeface="Helvetica Neue"/>
              </a:rPr>
              <a:t>What affects access to learning?</a:t>
            </a:r>
          </a:p>
        </p:txBody>
      </p:sp>
      <p:sp>
        <p:nvSpPr>
          <p:cNvPr id="3" name="Content Placeholder 2">
            <a:extLst>
              <a:ext uri="{FF2B5EF4-FFF2-40B4-BE49-F238E27FC236}">
                <a16:creationId xmlns:a16="http://schemas.microsoft.com/office/drawing/2014/main" id="{2D5B457B-CC98-410F-8B31-F38DB7B9E866}"/>
              </a:ext>
            </a:extLst>
          </p:cNvPr>
          <p:cNvSpPr>
            <a:spLocks noGrp="1"/>
          </p:cNvSpPr>
          <p:nvPr>
            <p:ph type="subTitle" idx="1"/>
          </p:nvPr>
        </p:nvSpPr>
        <p:spPr>
          <a:xfrm>
            <a:off x="1177447" y="2392307"/>
            <a:ext cx="9837105" cy="3540583"/>
          </a:xfrm>
          <a:solidFill>
            <a:srgbClr val="179ACE"/>
          </a:solidFill>
          <a:effectLst>
            <a:softEdge rad="63500"/>
          </a:effectLst>
        </p:spPr>
        <p:txBody>
          <a:bodyPr>
            <a:normAutofit fontScale="92500"/>
          </a:bodyPr>
          <a:lstStyle/>
          <a:p>
            <a:pPr marL="380990" indent="-380990" algn="l">
              <a:lnSpc>
                <a:spcPct val="150000"/>
              </a:lnSpc>
              <a:buFont typeface="Arial" panose="020B0604020202020204" pitchFamily="34" charset="0"/>
              <a:buChar char="•"/>
            </a:pPr>
            <a:r>
              <a:rPr lang="en-US" sz="3600" dirty="0">
                <a:solidFill>
                  <a:schemeClr val="bg1"/>
                </a:solidFill>
              </a:rPr>
              <a:t>Presentation, format, and structure of information</a:t>
            </a:r>
          </a:p>
          <a:p>
            <a:pPr marL="380990" indent="-380990" algn="l">
              <a:lnSpc>
                <a:spcPct val="150000"/>
              </a:lnSpc>
              <a:buFont typeface="Arial" panose="020B0604020202020204" pitchFamily="34" charset="0"/>
              <a:buChar char="•"/>
            </a:pPr>
            <a:r>
              <a:rPr lang="en-US" sz="3600" dirty="0">
                <a:solidFill>
                  <a:schemeClr val="bg1"/>
                </a:solidFill>
              </a:rPr>
              <a:t>Day-to-day life and personal responsibilities</a:t>
            </a:r>
          </a:p>
          <a:p>
            <a:pPr marL="380990" indent="-380990" algn="l">
              <a:lnSpc>
                <a:spcPct val="150000"/>
              </a:lnSpc>
              <a:buFont typeface="Arial" panose="020B0604020202020204" pitchFamily="34" charset="0"/>
              <a:buChar char="•"/>
            </a:pPr>
            <a:r>
              <a:rPr lang="en-US" sz="3600" dirty="0">
                <a:solidFill>
                  <a:schemeClr val="bg1"/>
                </a:solidFill>
              </a:rPr>
              <a:t>Access to technology and Internet</a:t>
            </a:r>
          </a:p>
          <a:p>
            <a:pPr marL="380990" indent="-380990" algn="l">
              <a:lnSpc>
                <a:spcPct val="150000"/>
              </a:lnSpc>
              <a:buFont typeface="Arial" panose="020B0604020202020204" pitchFamily="34" charset="0"/>
              <a:buChar char="•"/>
            </a:pPr>
            <a:r>
              <a:rPr lang="en-US" sz="3600" dirty="0">
                <a:solidFill>
                  <a:schemeClr val="bg1"/>
                </a:solidFill>
              </a:rPr>
              <a:t>Unfamiliar or complex technology</a:t>
            </a:r>
            <a:endParaRPr lang="en-CA" sz="3600" dirty="0">
              <a:solidFill>
                <a:schemeClr val="bg1"/>
              </a:solidFill>
            </a:endParaRPr>
          </a:p>
        </p:txBody>
      </p:sp>
    </p:spTree>
    <p:extLst>
      <p:ext uri="{BB962C8B-B14F-4D97-AF65-F5344CB8AC3E}">
        <p14:creationId xmlns:p14="http://schemas.microsoft.com/office/powerpoint/2010/main" val="139550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iagram&#10;&#10;Description automatically generated">
            <a:extLst>
              <a:ext uri="{FF2B5EF4-FFF2-40B4-BE49-F238E27FC236}">
                <a16:creationId xmlns:a16="http://schemas.microsoft.com/office/drawing/2014/main" id="{FE6B7661-467C-4955-9888-A4DDDCF8B2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4695" y="162647"/>
            <a:ext cx="8862610" cy="6279095"/>
          </a:xfrm>
        </p:spPr>
      </p:pic>
      <p:sp>
        <p:nvSpPr>
          <p:cNvPr id="9" name="TextBox 8">
            <a:extLst>
              <a:ext uri="{FF2B5EF4-FFF2-40B4-BE49-F238E27FC236}">
                <a16:creationId xmlns:a16="http://schemas.microsoft.com/office/drawing/2014/main" id="{A1448892-29B0-48F2-BD2B-7C4BE033C0E5}"/>
              </a:ext>
            </a:extLst>
          </p:cNvPr>
          <p:cNvSpPr txBox="1"/>
          <p:nvPr/>
        </p:nvSpPr>
        <p:spPr>
          <a:xfrm>
            <a:off x="0" y="6326021"/>
            <a:ext cx="12192000" cy="646331"/>
          </a:xfrm>
          <a:prstGeom prst="rect">
            <a:avLst/>
          </a:prstGeom>
          <a:solidFill>
            <a:schemeClr val="bg1"/>
          </a:solidFill>
        </p:spPr>
        <p:txBody>
          <a:bodyPr wrap="square" rtlCol="0">
            <a:spAutoFit/>
          </a:bodyPr>
          <a:lstStyle/>
          <a:p>
            <a:r>
              <a:rPr lang="en-US" dirty="0"/>
              <a:t>“</a:t>
            </a:r>
            <a:r>
              <a:rPr lang="en-US" dirty="0">
                <a:hlinkClick r:id="rId4"/>
              </a:rPr>
              <a:t>Videoconferencing Alternatives: How Low-Bandwidth Teaching Will Save Us All</a:t>
            </a:r>
            <a:r>
              <a:rPr lang="en-US" dirty="0"/>
              <a:t>” by Daniel </a:t>
            </a:r>
            <a:r>
              <a:rPr lang="en-US" dirty="0" err="1"/>
              <a:t>Standford</a:t>
            </a:r>
            <a:r>
              <a:rPr lang="en-US" dirty="0"/>
              <a:t>. CC BY-NC-SA.</a:t>
            </a:r>
          </a:p>
          <a:p>
            <a:endParaRPr lang="en-CA" dirty="0"/>
          </a:p>
        </p:txBody>
      </p:sp>
    </p:spTree>
    <p:extLst>
      <p:ext uri="{BB962C8B-B14F-4D97-AF65-F5344CB8AC3E}">
        <p14:creationId xmlns:p14="http://schemas.microsoft.com/office/powerpoint/2010/main" val="349012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716ACA-C42A-4BDE-BA47-08E79BA47A35}"/>
              </a:ext>
            </a:extLst>
          </p:cNvPr>
          <p:cNvSpPr>
            <a:spLocks noGrp="1"/>
          </p:cNvSpPr>
          <p:nvPr>
            <p:ph type="ctrTitle"/>
          </p:nvPr>
        </p:nvSpPr>
        <p:spPr>
          <a:xfrm>
            <a:off x="595562" y="2215523"/>
            <a:ext cx="11000875" cy="2426953"/>
          </a:xfrm>
        </p:spPr>
        <p:txBody>
          <a:bodyPr>
            <a:noAutofit/>
          </a:bodyPr>
          <a:lstStyle/>
          <a:p>
            <a:r>
              <a:rPr lang="en-US" dirty="0"/>
              <a:t>Accessibility </a:t>
            </a:r>
            <a:br>
              <a:rPr lang="en-US" dirty="0"/>
            </a:br>
            <a:r>
              <a:rPr lang="en-US" dirty="0"/>
              <a:t>vs. </a:t>
            </a:r>
            <a:br>
              <a:rPr lang="en-US" dirty="0"/>
            </a:br>
            <a:r>
              <a:rPr lang="en-US" dirty="0"/>
              <a:t>Universal Design for Learning (UDL)</a:t>
            </a:r>
            <a:endParaRPr lang="en-CA" dirty="0"/>
          </a:p>
        </p:txBody>
      </p:sp>
    </p:spTree>
    <p:extLst>
      <p:ext uri="{BB962C8B-B14F-4D97-AF65-F5344CB8AC3E}">
        <p14:creationId xmlns:p14="http://schemas.microsoft.com/office/powerpoint/2010/main" val="2973231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93F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5992-F37D-4E44-9535-BD99D32A7D6E}"/>
              </a:ext>
            </a:extLst>
          </p:cNvPr>
          <p:cNvSpPr>
            <a:spLocks noGrp="1"/>
          </p:cNvSpPr>
          <p:nvPr>
            <p:ph type="ctrTitle"/>
          </p:nvPr>
        </p:nvSpPr>
        <p:spPr>
          <a:xfrm>
            <a:off x="228600" y="926671"/>
            <a:ext cx="11544299" cy="997156"/>
          </a:xfrm>
          <a:solidFill>
            <a:srgbClr val="493F73"/>
          </a:solidFill>
          <a:effectLst>
            <a:softEdge rad="63500"/>
          </a:effectLst>
        </p:spPr>
        <p:txBody>
          <a:bodyPr>
            <a:normAutofit fontScale="90000"/>
          </a:bodyPr>
          <a:lstStyle/>
          <a:p>
            <a:r>
              <a:rPr lang="en-CA" sz="5333" dirty="0"/>
              <a:t>Web Content Accessibility Guidelines (WCAG)</a:t>
            </a:r>
          </a:p>
        </p:txBody>
      </p:sp>
      <p:sp>
        <p:nvSpPr>
          <p:cNvPr id="3" name="Subtitle 2">
            <a:extLst>
              <a:ext uri="{FF2B5EF4-FFF2-40B4-BE49-F238E27FC236}">
                <a16:creationId xmlns:a16="http://schemas.microsoft.com/office/drawing/2014/main" id="{434BC880-D1AF-4EA6-B73E-7679D040BF80}"/>
              </a:ext>
            </a:extLst>
          </p:cNvPr>
          <p:cNvSpPr>
            <a:spLocks noGrp="1"/>
          </p:cNvSpPr>
          <p:nvPr>
            <p:ph type="subTitle" idx="1"/>
          </p:nvPr>
        </p:nvSpPr>
        <p:spPr>
          <a:xfrm>
            <a:off x="0" y="2417567"/>
            <a:ext cx="12192000" cy="3738424"/>
          </a:xfrm>
          <a:solidFill>
            <a:srgbClr val="493F73"/>
          </a:solidFill>
          <a:effectLst>
            <a:softEdge rad="63500"/>
          </a:effectLst>
        </p:spPr>
        <p:txBody>
          <a:bodyPr numCol="2">
            <a:normAutofit lnSpcReduction="10000"/>
          </a:bodyPr>
          <a:lstStyle/>
          <a:p>
            <a:pPr marL="1066773" lvl="1" indent="-609585" algn="l">
              <a:lnSpc>
                <a:spcPct val="150000"/>
              </a:lnSpc>
              <a:buFont typeface="Arial" panose="020B0604020202020204" pitchFamily="34" charset="0"/>
              <a:buChar char="•"/>
            </a:pPr>
            <a:r>
              <a:rPr lang="en-CA" sz="3867" dirty="0">
                <a:solidFill>
                  <a:schemeClr val="bg1"/>
                </a:solidFill>
              </a:rPr>
              <a:t>Perceivable</a:t>
            </a:r>
          </a:p>
          <a:p>
            <a:pPr marL="457188" lvl="1" algn="l">
              <a:lnSpc>
                <a:spcPct val="150000"/>
              </a:lnSpc>
            </a:pPr>
            <a:endParaRPr lang="en-CA" sz="3867" dirty="0">
              <a:solidFill>
                <a:schemeClr val="bg1"/>
              </a:solidFill>
            </a:endParaRPr>
          </a:p>
          <a:p>
            <a:pPr marL="1066773" lvl="1" indent="-609585" algn="l">
              <a:lnSpc>
                <a:spcPct val="150000"/>
              </a:lnSpc>
              <a:buFont typeface="Arial" panose="020B0604020202020204" pitchFamily="34" charset="0"/>
              <a:buChar char="•"/>
            </a:pPr>
            <a:r>
              <a:rPr lang="en-CA" sz="3867" dirty="0">
                <a:solidFill>
                  <a:schemeClr val="bg1"/>
                </a:solidFill>
              </a:rPr>
              <a:t>Operable</a:t>
            </a:r>
          </a:p>
          <a:p>
            <a:pPr marL="1066773" lvl="1" indent="-609585" algn="l">
              <a:lnSpc>
                <a:spcPct val="150000"/>
              </a:lnSpc>
              <a:buFont typeface="Arial" panose="020B0604020202020204" pitchFamily="34" charset="0"/>
              <a:buChar char="•"/>
            </a:pPr>
            <a:endParaRPr lang="en-CA" sz="3867" dirty="0">
              <a:solidFill>
                <a:schemeClr val="bg1"/>
              </a:solidFill>
            </a:endParaRPr>
          </a:p>
          <a:p>
            <a:pPr marL="1066773" lvl="1" indent="-609585" algn="l">
              <a:lnSpc>
                <a:spcPct val="150000"/>
              </a:lnSpc>
              <a:buFont typeface="Arial" panose="020B0604020202020204" pitchFamily="34" charset="0"/>
              <a:buChar char="•"/>
            </a:pPr>
            <a:r>
              <a:rPr lang="en-CA" sz="3867" dirty="0">
                <a:solidFill>
                  <a:schemeClr val="bg1"/>
                </a:solidFill>
              </a:rPr>
              <a:t>Understandable</a:t>
            </a:r>
          </a:p>
          <a:p>
            <a:pPr marL="457188" lvl="1" algn="l">
              <a:lnSpc>
                <a:spcPct val="150000"/>
              </a:lnSpc>
            </a:pPr>
            <a:endParaRPr lang="en-CA" sz="3867" dirty="0">
              <a:solidFill>
                <a:schemeClr val="bg1"/>
              </a:solidFill>
            </a:endParaRPr>
          </a:p>
          <a:p>
            <a:pPr marL="1066773" lvl="1" indent="-609585" algn="l">
              <a:lnSpc>
                <a:spcPct val="150000"/>
              </a:lnSpc>
              <a:buFont typeface="Arial" panose="020B0604020202020204" pitchFamily="34" charset="0"/>
              <a:buChar char="•"/>
            </a:pPr>
            <a:r>
              <a:rPr lang="en-CA" sz="3867" dirty="0">
                <a:solidFill>
                  <a:schemeClr val="bg1"/>
                </a:solidFill>
              </a:rPr>
              <a:t>Robust</a:t>
            </a:r>
          </a:p>
        </p:txBody>
      </p:sp>
      <p:pic>
        <p:nvPicPr>
          <p:cNvPr id="5" name="Picture 4" descr="Sight">
            <a:extLst>
              <a:ext uri="{FF2B5EF4-FFF2-40B4-BE49-F238E27FC236}">
                <a16:creationId xmlns:a16="http://schemas.microsoft.com/office/drawing/2014/main" id="{2D2468CE-87F6-406F-BA75-4EDE1B2E84BF}"/>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13953" b="23900"/>
          <a:stretch/>
        </p:blipFill>
        <p:spPr>
          <a:xfrm>
            <a:off x="763682" y="3251136"/>
            <a:ext cx="1370380" cy="851650"/>
          </a:xfrm>
          <a:prstGeom prst="rect">
            <a:avLst/>
          </a:prstGeom>
          <a:noFill/>
        </p:spPr>
      </p:pic>
      <p:pic>
        <p:nvPicPr>
          <p:cNvPr id="7" name="Picture 6" descr="Sound">
            <a:extLst>
              <a:ext uri="{FF2B5EF4-FFF2-40B4-BE49-F238E27FC236}">
                <a16:creationId xmlns:a16="http://schemas.microsoft.com/office/drawing/2014/main" id="{E19A1165-362B-4F9A-BBCC-15586EF17C51}"/>
              </a:ext>
            </a:extLst>
          </p:cNvPr>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l="6098" r="6098" b="15733"/>
          <a:stretch/>
        </p:blipFill>
        <p:spPr>
          <a:xfrm>
            <a:off x="2247494" y="3219819"/>
            <a:ext cx="866692" cy="831784"/>
          </a:xfrm>
          <a:prstGeom prst="rect">
            <a:avLst/>
          </a:prstGeom>
          <a:noFill/>
        </p:spPr>
      </p:pic>
      <p:pic>
        <p:nvPicPr>
          <p:cNvPr id="9" name="Picture 8" descr="Touch">
            <a:extLst>
              <a:ext uri="{FF2B5EF4-FFF2-40B4-BE49-F238E27FC236}">
                <a16:creationId xmlns:a16="http://schemas.microsoft.com/office/drawing/2014/main" id="{B936C781-B386-418B-8828-F5FDDFE17C9E}"/>
              </a:ext>
            </a:extLst>
          </p:cNvPr>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b="13034"/>
          <a:stretch/>
        </p:blipFill>
        <p:spPr>
          <a:xfrm>
            <a:off x="3114186" y="3209887"/>
            <a:ext cx="979291" cy="851649"/>
          </a:xfrm>
          <a:prstGeom prst="rect">
            <a:avLst/>
          </a:prstGeom>
          <a:noFill/>
        </p:spPr>
      </p:pic>
      <p:pic>
        <p:nvPicPr>
          <p:cNvPr id="11" name="Picture 10" descr="Keyboard navigation">
            <a:extLst>
              <a:ext uri="{FF2B5EF4-FFF2-40B4-BE49-F238E27FC236}">
                <a16:creationId xmlns:a16="http://schemas.microsoft.com/office/drawing/2014/main" id="{746E6A75-B71F-45FE-8743-AABE1D44DD39}"/>
              </a:ext>
            </a:extLst>
          </p:cNvPr>
          <p:cNvPicPr>
            <a:picLocks noChangeAspect="1"/>
          </p:cNvPicPr>
          <p:nvPr/>
        </p:nvPicPr>
        <p:blipFill rotWithShape="1">
          <a:blip r:embed="rId6">
            <a:lum bright="70000" contrast="-70000"/>
            <a:extLst>
              <a:ext uri="{28A0092B-C50C-407E-A947-70E740481C1C}">
                <a14:useLocalDpi xmlns:a14="http://schemas.microsoft.com/office/drawing/2010/main" val="0"/>
              </a:ext>
            </a:extLst>
          </a:blip>
          <a:srcRect t="30905" b="13600"/>
          <a:stretch/>
        </p:blipFill>
        <p:spPr>
          <a:xfrm>
            <a:off x="1620707" y="5072186"/>
            <a:ext cx="902332" cy="500755"/>
          </a:xfrm>
          <a:prstGeom prst="rect">
            <a:avLst/>
          </a:prstGeom>
        </p:spPr>
      </p:pic>
      <p:pic>
        <p:nvPicPr>
          <p:cNvPr id="13" name="Picture 12" descr="Mouse navigation">
            <a:extLst>
              <a:ext uri="{FF2B5EF4-FFF2-40B4-BE49-F238E27FC236}">
                <a16:creationId xmlns:a16="http://schemas.microsoft.com/office/drawing/2014/main" id="{344DBBC2-50C8-45D7-A0D4-43948BAD3C14}"/>
              </a:ext>
            </a:extLst>
          </p:cNvPr>
          <p:cNvPicPr>
            <a:picLocks noChangeAspect="1"/>
          </p:cNvPicPr>
          <p:nvPr/>
        </p:nvPicPr>
        <p:blipFill rotWithShape="1">
          <a:blip r:embed="rId7">
            <a:lum bright="70000" contrast="-70000"/>
            <a:extLst>
              <a:ext uri="{28A0092B-C50C-407E-A947-70E740481C1C}">
                <a14:useLocalDpi xmlns:a14="http://schemas.microsoft.com/office/drawing/2010/main" val="0"/>
              </a:ext>
            </a:extLst>
          </a:blip>
          <a:srcRect b="16089"/>
          <a:stretch/>
        </p:blipFill>
        <p:spPr>
          <a:xfrm>
            <a:off x="2359127" y="5565991"/>
            <a:ext cx="570127" cy="478400"/>
          </a:xfrm>
          <a:prstGeom prst="rect">
            <a:avLst/>
          </a:prstGeom>
        </p:spPr>
      </p:pic>
      <p:pic>
        <p:nvPicPr>
          <p:cNvPr id="17" name="Picture 16">
            <a:extLst>
              <a:ext uri="{FF2B5EF4-FFF2-40B4-BE49-F238E27FC236}">
                <a16:creationId xmlns:a16="http://schemas.microsoft.com/office/drawing/2014/main" id="{9E07B1CB-E3A7-4B78-912A-261F9D2060C9}"/>
              </a:ext>
              <a:ext uri="{C183D7F6-B498-43B3-948B-1728B52AA6E4}">
                <adec:decorative xmlns:adec="http://schemas.microsoft.com/office/drawing/2017/decorative" val="1"/>
              </a:ext>
            </a:extLst>
          </p:cNvPr>
          <p:cNvPicPr>
            <a:picLocks noChangeAspect="1"/>
          </p:cNvPicPr>
          <p:nvPr/>
        </p:nvPicPr>
        <p:blipFill rotWithShape="1">
          <a:blip r:embed="rId8">
            <a:lum bright="70000" contrast="-70000"/>
            <a:extLst>
              <a:ext uri="{28A0092B-C50C-407E-A947-70E740481C1C}">
                <a14:useLocalDpi xmlns:a14="http://schemas.microsoft.com/office/drawing/2010/main" val="0"/>
              </a:ext>
            </a:extLst>
          </a:blip>
          <a:srcRect t="8889" b="23057"/>
          <a:stretch/>
        </p:blipFill>
        <p:spPr>
          <a:xfrm>
            <a:off x="7712946" y="3282459"/>
            <a:ext cx="1251436" cy="851651"/>
          </a:xfrm>
          <a:prstGeom prst="rect">
            <a:avLst/>
          </a:prstGeom>
        </p:spPr>
      </p:pic>
      <p:pic>
        <p:nvPicPr>
          <p:cNvPr id="19" name="Picture 18">
            <a:extLst>
              <a:ext uri="{FF2B5EF4-FFF2-40B4-BE49-F238E27FC236}">
                <a16:creationId xmlns:a16="http://schemas.microsoft.com/office/drawing/2014/main" id="{1AD2B322-8923-4D5B-9E09-F81A52AE5989}"/>
              </a:ext>
              <a:ext uri="{C183D7F6-B498-43B3-948B-1728B52AA6E4}">
                <adec:decorative xmlns:adec="http://schemas.microsoft.com/office/drawing/2017/decorative" val="1"/>
              </a:ext>
            </a:extLst>
          </p:cNvPr>
          <p:cNvPicPr>
            <a:picLocks noChangeAspect="1"/>
          </p:cNvPicPr>
          <p:nvPr/>
        </p:nvPicPr>
        <p:blipFill rotWithShape="1">
          <a:blip r:embed="rId9">
            <a:lum bright="70000" contrast="-70000"/>
            <a:extLst>
              <a:ext uri="{28A0092B-C50C-407E-A947-70E740481C1C}">
                <a14:useLocalDpi xmlns:a14="http://schemas.microsoft.com/office/drawing/2010/main" val="0"/>
              </a:ext>
            </a:extLst>
          </a:blip>
          <a:srcRect l="10000" t="3022" r="8044" b="16444"/>
          <a:stretch/>
        </p:blipFill>
        <p:spPr>
          <a:xfrm>
            <a:off x="9077814" y="3282458"/>
            <a:ext cx="866692" cy="851652"/>
          </a:xfrm>
          <a:prstGeom prst="rect">
            <a:avLst/>
          </a:prstGeom>
        </p:spPr>
      </p:pic>
      <p:pic>
        <p:nvPicPr>
          <p:cNvPr id="21" name="Graphic 20" descr="Smart Phone">
            <a:extLst>
              <a:ext uri="{FF2B5EF4-FFF2-40B4-BE49-F238E27FC236}">
                <a16:creationId xmlns:a16="http://schemas.microsoft.com/office/drawing/2014/main" id="{B8D92867-010A-4460-9615-F2FFD149FDC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88895" y="5161891"/>
            <a:ext cx="914400" cy="914400"/>
          </a:xfrm>
          <a:prstGeom prst="rect">
            <a:avLst/>
          </a:prstGeom>
        </p:spPr>
      </p:pic>
      <p:pic>
        <p:nvPicPr>
          <p:cNvPr id="23" name="Graphic 22" descr="Tablet">
            <a:extLst>
              <a:ext uri="{FF2B5EF4-FFF2-40B4-BE49-F238E27FC236}">
                <a16:creationId xmlns:a16="http://schemas.microsoft.com/office/drawing/2014/main" id="{55E7CABC-EE48-42F4-897C-5ECF13889A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09637" y="5115741"/>
            <a:ext cx="914400" cy="914400"/>
          </a:xfrm>
          <a:prstGeom prst="rect">
            <a:avLst/>
          </a:prstGeom>
        </p:spPr>
      </p:pic>
      <p:pic>
        <p:nvPicPr>
          <p:cNvPr id="25" name="Graphic 24" descr="Earbuds">
            <a:extLst>
              <a:ext uri="{FF2B5EF4-FFF2-40B4-BE49-F238E27FC236}">
                <a16:creationId xmlns:a16="http://schemas.microsoft.com/office/drawing/2014/main" id="{F1B27DE4-C534-480C-B402-A10449EBA46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895611" y="5496790"/>
            <a:ext cx="914400" cy="914400"/>
          </a:xfrm>
          <a:prstGeom prst="rect">
            <a:avLst/>
          </a:prstGeom>
        </p:spPr>
      </p:pic>
      <p:pic>
        <p:nvPicPr>
          <p:cNvPr id="27" name="Graphic 26" descr="Laptop">
            <a:extLst>
              <a:ext uri="{FF2B5EF4-FFF2-40B4-BE49-F238E27FC236}">
                <a16:creationId xmlns:a16="http://schemas.microsoft.com/office/drawing/2014/main" id="{3E88C15F-3825-4AAB-9517-D776D4F49EE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952463" y="4721121"/>
            <a:ext cx="914400" cy="914400"/>
          </a:xfrm>
          <a:prstGeom prst="rect">
            <a:avLst/>
          </a:prstGeom>
        </p:spPr>
      </p:pic>
      <p:pic>
        <p:nvPicPr>
          <p:cNvPr id="29" name="Graphic 28" descr="Touch Screen">
            <a:extLst>
              <a:ext uri="{FF2B5EF4-FFF2-40B4-BE49-F238E27FC236}">
                <a16:creationId xmlns:a16="http://schemas.microsoft.com/office/drawing/2014/main" id="{6585209B-57FA-4B70-ACF8-0132A2F56C1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85438" y="5224806"/>
            <a:ext cx="914400" cy="914400"/>
          </a:xfrm>
          <a:prstGeom prst="rect">
            <a:avLst/>
          </a:prstGeom>
        </p:spPr>
      </p:pic>
    </p:spTree>
    <p:extLst>
      <p:ext uri="{BB962C8B-B14F-4D97-AF65-F5344CB8AC3E}">
        <p14:creationId xmlns:p14="http://schemas.microsoft.com/office/powerpoint/2010/main" val="359323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396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2494E-B013-4C7D-AC62-BE74A8AD9939}"/>
              </a:ext>
            </a:extLst>
          </p:cNvPr>
          <p:cNvSpPr>
            <a:spLocks noGrp="1"/>
          </p:cNvSpPr>
          <p:nvPr>
            <p:ph type="ctrTitle"/>
          </p:nvPr>
        </p:nvSpPr>
        <p:spPr/>
        <p:txBody>
          <a:bodyPr/>
          <a:lstStyle/>
          <a:p>
            <a:r>
              <a:rPr lang="en-US" dirty="0"/>
              <a:t>Accessible design</a:t>
            </a:r>
            <a:endParaRPr lang="en-CA" dirty="0"/>
          </a:p>
        </p:txBody>
      </p:sp>
      <p:sp>
        <p:nvSpPr>
          <p:cNvPr id="3" name="Subtitle 2">
            <a:extLst>
              <a:ext uri="{FF2B5EF4-FFF2-40B4-BE49-F238E27FC236}">
                <a16:creationId xmlns:a16="http://schemas.microsoft.com/office/drawing/2014/main" id="{A514A5EF-A6BC-4950-9D63-090DF07B7EF3}"/>
              </a:ext>
            </a:extLst>
          </p:cNvPr>
          <p:cNvSpPr>
            <a:spLocks noGrp="1"/>
          </p:cNvSpPr>
          <p:nvPr>
            <p:ph type="subTitle" idx="1"/>
          </p:nvPr>
        </p:nvSpPr>
        <p:spPr>
          <a:xfrm>
            <a:off x="1612900" y="2954337"/>
            <a:ext cx="9144000" cy="2557463"/>
          </a:xfrm>
        </p:spPr>
        <p:txBody>
          <a:bodyPr numCol="2">
            <a:normAutofit/>
          </a:bodyPr>
          <a:lstStyle/>
          <a:p>
            <a:pPr marL="342900" indent="-342900" algn="l">
              <a:buFont typeface="Arial" panose="020B0604020202020204" pitchFamily="34" charset="0"/>
              <a:buChar char="•"/>
            </a:pPr>
            <a:r>
              <a:rPr lang="en-US" sz="3200" dirty="0"/>
              <a:t>Text (Headings, font)</a:t>
            </a:r>
          </a:p>
          <a:p>
            <a:pPr marL="342900" indent="-342900" algn="l">
              <a:buFont typeface="Arial" panose="020B0604020202020204" pitchFamily="34" charset="0"/>
              <a:buChar char="•"/>
            </a:pPr>
            <a:r>
              <a:rPr lang="en-US" sz="3200" dirty="0"/>
              <a:t>Links</a:t>
            </a:r>
          </a:p>
          <a:p>
            <a:pPr marL="342900" indent="-342900" algn="l">
              <a:buFont typeface="Arial" panose="020B0604020202020204" pitchFamily="34" charset="0"/>
              <a:buChar char="•"/>
            </a:pPr>
            <a:r>
              <a:rPr lang="en-US" sz="3200" dirty="0"/>
              <a:t>Images</a:t>
            </a:r>
          </a:p>
          <a:p>
            <a:pPr marL="342900" indent="-342900" algn="l">
              <a:buFont typeface="Arial" panose="020B0604020202020204" pitchFamily="34" charset="0"/>
              <a:buChar char="•"/>
            </a:pPr>
            <a:r>
              <a:rPr lang="en-US" sz="3200" dirty="0" err="1"/>
              <a:t>Colour</a:t>
            </a:r>
            <a:endParaRPr lang="en-US" sz="3200" dirty="0"/>
          </a:p>
          <a:p>
            <a:pPr marL="342900" indent="-342900" algn="l">
              <a:buFont typeface="Arial" panose="020B0604020202020204" pitchFamily="34" charset="0"/>
              <a:buChar char="•"/>
            </a:pPr>
            <a:r>
              <a:rPr lang="en-US" sz="3200" dirty="0"/>
              <a:t>Video</a:t>
            </a:r>
          </a:p>
          <a:p>
            <a:pPr marL="342900" indent="-342900" algn="l">
              <a:buFont typeface="Arial" panose="020B0604020202020204" pitchFamily="34" charset="0"/>
              <a:buChar char="•"/>
            </a:pPr>
            <a:r>
              <a:rPr lang="en-US" sz="3200" dirty="0"/>
              <a:t>Audio</a:t>
            </a:r>
          </a:p>
          <a:p>
            <a:pPr marL="342900" indent="-342900" algn="l">
              <a:buFont typeface="Arial" panose="020B0604020202020204" pitchFamily="34" charset="0"/>
              <a:buChar char="•"/>
            </a:pPr>
            <a:r>
              <a:rPr lang="en-US" sz="3200" dirty="0"/>
              <a:t>Math</a:t>
            </a:r>
          </a:p>
          <a:p>
            <a:pPr marL="342900" indent="-342900" algn="l">
              <a:buFont typeface="Arial" panose="020B0604020202020204" pitchFamily="34" charset="0"/>
              <a:buChar char="•"/>
            </a:pPr>
            <a:r>
              <a:rPr lang="en-US" sz="3200" dirty="0"/>
              <a:t>Links</a:t>
            </a:r>
            <a:endParaRPr lang="en-CA" sz="3200" dirty="0"/>
          </a:p>
        </p:txBody>
      </p:sp>
    </p:spTree>
    <p:extLst>
      <p:ext uri="{BB962C8B-B14F-4D97-AF65-F5344CB8AC3E}">
        <p14:creationId xmlns:p14="http://schemas.microsoft.com/office/powerpoint/2010/main" val="189016031"/>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1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6AA51D1B6990418549C3450BD323BF" ma:contentTypeVersion="11" ma:contentTypeDescription="Create a new document." ma:contentTypeScope="" ma:versionID="e1b38629584c363d395e80aa6efa0def">
  <xsd:schema xmlns:xsd="http://www.w3.org/2001/XMLSchema" xmlns:xs="http://www.w3.org/2001/XMLSchema" xmlns:p="http://schemas.microsoft.com/office/2006/metadata/properties" xmlns:ns3="1decce62-61f7-4b51-9340-08d49ea38295" xmlns:ns4="a33947d6-0d19-4fa5-9c25-3789f866f446" targetNamespace="http://schemas.microsoft.com/office/2006/metadata/properties" ma:root="true" ma:fieldsID="295ab281c6babceeba40c318b797b83d" ns3:_="" ns4:_="">
    <xsd:import namespace="1decce62-61f7-4b51-9340-08d49ea38295"/>
    <xsd:import namespace="a33947d6-0d19-4fa5-9c25-3789f866f44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ecce62-61f7-4b51-9340-08d49ea382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3947d6-0d19-4fa5-9c25-3789f866f4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7FD5D0-CE4E-4E02-9409-DE3158B56759}">
  <ds:schemaRefs>
    <ds:schemaRef ds:uri="http://schemas.microsoft.com/sharepoint/v3/contenttype/forms"/>
  </ds:schemaRefs>
</ds:datastoreItem>
</file>

<file path=customXml/itemProps2.xml><?xml version="1.0" encoding="utf-8"?>
<ds:datastoreItem xmlns:ds="http://schemas.openxmlformats.org/officeDocument/2006/customXml" ds:itemID="{8C1D9509-66BA-4614-8D45-6D1F79BC9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ecce62-61f7-4b51-9340-08d49ea38295"/>
    <ds:schemaRef ds:uri="a33947d6-0d19-4fa5-9c25-3789f866f4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F4E249-E456-47F2-80BB-6F1A8BFD11EA}">
  <ds:schemaRefs>
    <ds:schemaRef ds:uri="http://www.w3.org/XML/1998/namespace"/>
    <ds:schemaRef ds:uri="http://schemas.microsoft.com/office/2006/documentManagement/types"/>
    <ds:schemaRef ds:uri="1decce62-61f7-4b51-9340-08d49ea38295"/>
    <ds:schemaRef ds:uri="a33947d6-0d19-4fa5-9c25-3789f866f446"/>
    <ds:schemaRef ds:uri="http://schemas.microsoft.com/office/infopath/2007/PartnerControls"/>
    <ds:schemaRef ds:uri="http://purl.org/dc/terms/"/>
    <ds:schemaRef ds:uri="http://purl.org/dc/dcmitype/"/>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967</TotalTime>
  <Words>3449</Words>
  <Application>Microsoft Office PowerPoint</Application>
  <PresentationFormat>Widescreen</PresentationFormat>
  <Paragraphs>213</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Helvetica Neue</vt:lpstr>
      <vt:lpstr>Office Theme</vt:lpstr>
      <vt:lpstr>Office Theme</vt:lpstr>
      <vt:lpstr>Accessibility, Universal Design for Learning (UDL)</vt:lpstr>
      <vt:lpstr>What is disability?</vt:lpstr>
      <vt:lpstr>Individual model vs. social model of disability</vt:lpstr>
      <vt:lpstr>Disability as</vt:lpstr>
      <vt:lpstr>What affects access to learning?</vt:lpstr>
      <vt:lpstr>PowerPoint Presentation</vt:lpstr>
      <vt:lpstr>Accessibility  vs.  Universal Design for Learning (UDL)</vt:lpstr>
      <vt:lpstr>Web Content Accessibility Guidelines (WCAG)</vt:lpstr>
      <vt:lpstr>Accessible design</vt:lpstr>
      <vt:lpstr>More information: Accessibility Toolkit</vt:lpstr>
      <vt:lpstr>Universal Design for Learning (UDL)</vt:lpstr>
      <vt:lpstr>Three Principles of UDL</vt:lpstr>
      <vt:lpstr>Benefits of UDL</vt:lpstr>
      <vt:lpstr>UDL is a process and a practice –  not a checklist</vt:lpstr>
      <vt:lpstr>Separate means from ends in learning goals</vt:lpstr>
      <vt:lpstr>Construct relevance in assessments</vt:lpstr>
      <vt:lpstr>Examples of “construct irrelevant” aspects of 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and  Universal Design for Learning (UDL)</dc:title>
  <dc:creator>Josie Gray</dc:creator>
  <cp:lastModifiedBy>Josie Gray</cp:lastModifiedBy>
  <cp:revision>38</cp:revision>
  <dcterms:created xsi:type="dcterms:W3CDTF">2020-10-18T21:00:37Z</dcterms:created>
  <dcterms:modified xsi:type="dcterms:W3CDTF">2020-10-20T23:02:33Z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0x010100476AA51D1B6990418549C3450BD323BF</vt:lpwstr>
  </property>
</Properties>
</file>